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0" r:id="rId1"/>
    <p:sldMasterId id="2147483804" r:id="rId2"/>
    <p:sldMasterId id="2147483808" r:id="rId3"/>
  </p:sldMasterIdLst>
  <p:notesMasterIdLst>
    <p:notesMasterId r:id="rId50"/>
  </p:notesMasterIdLst>
  <p:sldIdLst>
    <p:sldId id="256" r:id="rId4"/>
    <p:sldId id="265" r:id="rId5"/>
    <p:sldId id="339" r:id="rId6"/>
    <p:sldId id="340" r:id="rId7"/>
    <p:sldId id="275" r:id="rId8"/>
    <p:sldId id="272" r:id="rId9"/>
    <p:sldId id="274" r:id="rId10"/>
    <p:sldId id="303" r:id="rId11"/>
    <p:sldId id="308" r:id="rId12"/>
    <p:sldId id="298" r:id="rId13"/>
    <p:sldId id="341" r:id="rId14"/>
    <p:sldId id="301" r:id="rId15"/>
    <p:sldId id="304" r:id="rId16"/>
    <p:sldId id="309" r:id="rId17"/>
    <p:sldId id="336" r:id="rId18"/>
    <p:sldId id="271" r:id="rId19"/>
    <p:sldId id="269" r:id="rId20"/>
    <p:sldId id="276" r:id="rId21"/>
    <p:sldId id="277" r:id="rId22"/>
    <p:sldId id="273" r:id="rId23"/>
    <p:sldId id="278" r:id="rId24"/>
    <p:sldId id="279" r:id="rId25"/>
    <p:sldId id="307" r:id="rId26"/>
    <p:sldId id="305" r:id="rId27"/>
    <p:sldId id="342" r:id="rId28"/>
    <p:sldId id="345" r:id="rId29"/>
    <p:sldId id="315" r:id="rId30"/>
    <p:sldId id="343" r:id="rId31"/>
    <p:sldId id="321" r:id="rId32"/>
    <p:sldId id="346" r:id="rId33"/>
    <p:sldId id="322" r:id="rId34"/>
    <p:sldId id="324" r:id="rId35"/>
    <p:sldId id="347" r:id="rId36"/>
    <p:sldId id="329" r:id="rId37"/>
    <p:sldId id="349" r:id="rId38"/>
    <p:sldId id="327" r:id="rId39"/>
    <p:sldId id="351" r:id="rId40"/>
    <p:sldId id="331" r:id="rId41"/>
    <p:sldId id="332" r:id="rId42"/>
    <p:sldId id="353" r:id="rId43"/>
    <p:sldId id="311" r:id="rId44"/>
    <p:sldId id="313" r:id="rId45"/>
    <p:sldId id="337" r:id="rId46"/>
    <p:sldId id="310" r:id="rId47"/>
    <p:sldId id="312" r:id="rId48"/>
    <p:sldId id="264" r:id="rId49"/>
  </p:sldIdLst>
  <p:sldSz cx="10693400" cy="7561263"/>
  <p:notesSz cx="6797675" cy="9872663"/>
  <p:defaultTextStyle>
    <a:defPPr>
      <a:defRPr lang="fi-FI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Normaali tyyli 2 - Korostu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Normaali tyyli 2 - Korostu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Normaali tyyl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89931" autoAdjust="0"/>
  </p:normalViewPr>
  <p:slideViewPr>
    <p:cSldViewPr>
      <p:cViewPr varScale="1">
        <p:scale>
          <a:sx n="106" d="100"/>
          <a:sy n="106" d="100"/>
        </p:scale>
        <p:origin x="-1224" y="-84"/>
      </p:cViewPr>
      <p:guideLst>
        <p:guide orient="horz" pos="1082"/>
        <p:guide orient="horz" pos="581"/>
        <p:guide orient="horz" pos="1181"/>
        <p:guide pos="345"/>
        <p:guide pos="60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3634"/>
          </a:xfrm>
          <a:prstGeom prst="rect">
            <a:avLst/>
          </a:prstGeom>
        </p:spPr>
        <p:txBody>
          <a:bodyPr vert="horz" lIns="91815" tIns="45907" rIns="91815" bIns="45907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3634"/>
          </a:xfrm>
          <a:prstGeom prst="rect">
            <a:avLst/>
          </a:prstGeom>
        </p:spPr>
        <p:txBody>
          <a:bodyPr vert="horz" lIns="91815" tIns="45907" rIns="91815" bIns="45907" rtlCol="0"/>
          <a:lstStyle>
            <a:lvl1pPr algn="r">
              <a:defRPr sz="1200"/>
            </a:lvl1pPr>
          </a:lstStyle>
          <a:p>
            <a:fld id="{3FC74B48-D216-4477-883C-FC5C3CFD4DDF}" type="datetimeFigureOut">
              <a:rPr lang="fi-FI" smtClean="0"/>
              <a:t>14.1.2015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9463" y="739775"/>
            <a:ext cx="5238750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15" tIns="45907" rIns="91815" bIns="45907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9"/>
          </a:xfrm>
          <a:prstGeom prst="rect">
            <a:avLst/>
          </a:prstGeom>
        </p:spPr>
        <p:txBody>
          <a:bodyPr vert="horz" lIns="91815" tIns="45907" rIns="91815" bIns="4590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60" cy="493634"/>
          </a:xfrm>
          <a:prstGeom prst="rect">
            <a:avLst/>
          </a:prstGeom>
        </p:spPr>
        <p:txBody>
          <a:bodyPr vert="horz" lIns="91815" tIns="45907" rIns="91815" bIns="45907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2" y="9377316"/>
            <a:ext cx="2945660" cy="493634"/>
          </a:xfrm>
          <a:prstGeom prst="rect">
            <a:avLst/>
          </a:prstGeom>
        </p:spPr>
        <p:txBody>
          <a:bodyPr vert="horz" lIns="91815" tIns="45907" rIns="91815" bIns="45907" rtlCol="0" anchor="b"/>
          <a:lstStyle>
            <a:lvl1pPr algn="r">
              <a:defRPr sz="1200"/>
            </a:lvl1pPr>
          </a:lstStyle>
          <a:p>
            <a:fld id="{4775484D-EFF1-43B1-B030-B05860A702A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7860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047333">
              <a:defRPr/>
            </a:pPr>
            <a:endParaRPr lang="fi-FI" dirty="0"/>
          </a:p>
          <a:p>
            <a:pPr defTabSz="1047333">
              <a:defRPr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5484D-EFF1-43B1-B030-B05860A702AC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8269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5484D-EFF1-43B1-B030-B05860A702AC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2663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5484D-EFF1-43B1-B030-B05860A702AC}" type="slidenum">
              <a:rPr lang="fi-FI" smtClean="0"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4406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5484D-EFF1-43B1-B030-B05860A702AC}" type="slidenum">
              <a:rPr lang="fi-FI" smtClean="0"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45586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5484D-EFF1-43B1-B030-B05860A702AC}" type="slidenum">
              <a:rPr lang="fi-FI" smtClean="0"/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5731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5484D-EFF1-43B1-B030-B05860A702AC}" type="slidenum">
              <a:rPr lang="fi-FI" smtClean="0"/>
              <a:t>27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2871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2005" y="2348893"/>
            <a:ext cx="9089390" cy="1620771"/>
          </a:xfrm>
          <a:noFill/>
        </p:spPr>
        <p:txBody>
          <a:bodyPr vert="horz" wrap="square" lIns="104306" tIns="52153" rIns="104306" bIns="52153" rtlCol="0" anchor="ctr">
            <a:noAutofit/>
          </a:bodyPr>
          <a:lstStyle>
            <a:lvl1pPr>
              <a:defRPr lang="fi-FI" sz="4600" dirty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marL="0" lvl="0" indent="0">
              <a:spcBef>
                <a:spcPct val="20000"/>
              </a:spcBef>
              <a:buFont typeface="Arial" pitchFamily="34" charset="0"/>
            </a:pPr>
            <a:r>
              <a:rPr lang="fi-FI" dirty="0" smtClean="0"/>
              <a:t>&lt;Lisää pääotsikko&gt;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04010" y="4284716"/>
            <a:ext cx="7485380" cy="1932323"/>
          </a:xfrm>
        </p:spPr>
        <p:txBody>
          <a:bodyPr>
            <a:normAutofit/>
          </a:bodyPr>
          <a:lstStyle>
            <a:lvl1pPr marL="0" indent="0" algn="ctr">
              <a:buNone/>
              <a:defRPr sz="2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&lt;Lisää alaotsikko&gt;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700" y="6948000"/>
            <a:ext cx="5544000" cy="317569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5172" y="7177141"/>
            <a:ext cx="1004556" cy="298038"/>
          </a:xfrm>
        </p:spPr>
        <p:txBody>
          <a:bodyPr/>
          <a:lstStyle/>
          <a:p>
            <a:fld id="{12D26B45-C0B9-45F9-A4C9-FAB4EC334A9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2664" y="7165197"/>
            <a:ext cx="1440000" cy="297688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lang="fi-FI" sz="1000" smtClean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2014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76373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kuv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6717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2005" y="2348893"/>
            <a:ext cx="9089390" cy="1620771"/>
          </a:xfrm>
          <a:noFill/>
        </p:spPr>
        <p:txBody>
          <a:bodyPr vert="horz" wrap="square" lIns="104306" tIns="52153" rIns="104306" bIns="52153" rtlCol="0" anchor="ctr">
            <a:noAutofit/>
          </a:bodyPr>
          <a:lstStyle>
            <a:lvl1pPr>
              <a:defRPr lang="fi-FI" sz="4600" dirty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marL="0" lvl="0" indent="0">
              <a:spcBef>
                <a:spcPct val="20000"/>
              </a:spcBef>
              <a:buFont typeface="Arial" pitchFamily="34" charset="0"/>
            </a:pPr>
            <a:r>
              <a:rPr lang="fi-FI" dirty="0" smtClean="0"/>
              <a:t>&lt;Lisää pääotsikko&gt;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04010" y="4284716"/>
            <a:ext cx="7485380" cy="1932323"/>
          </a:xfrm>
        </p:spPr>
        <p:txBody>
          <a:bodyPr>
            <a:normAutofit/>
          </a:bodyPr>
          <a:lstStyle>
            <a:lvl1pPr marL="0" indent="0" algn="ctr">
              <a:buNone/>
              <a:defRPr sz="2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&lt;Lisää alaotsikko&gt;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700" y="6948000"/>
            <a:ext cx="5544000" cy="31756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5172" y="7177141"/>
            <a:ext cx="1004556" cy="298038"/>
          </a:xfrm>
        </p:spPr>
        <p:txBody>
          <a:bodyPr/>
          <a:lstStyle/>
          <a:p>
            <a:fld id="{12D26B45-C0B9-45F9-A4C9-FAB4EC334A95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2664" y="7165197"/>
            <a:ext cx="1440000" cy="297688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lang="fi-FI" sz="1000" smtClean="0"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prstClr val="white"/>
                </a:solidFill>
              </a:rPr>
              <a:t>2014</a:t>
            </a:r>
            <a:endParaRPr dirty="0">
              <a:solidFill>
                <a:prstClr val="white"/>
              </a:solidFill>
            </a:endParaRPr>
          </a:p>
        </p:txBody>
      </p:sp>
      <p:pic>
        <p:nvPicPr>
          <p:cNvPr id="8" name="Kuva 7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068" y="389759"/>
            <a:ext cx="1486535" cy="5289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763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4670" y="922405"/>
            <a:ext cx="9624060" cy="792356"/>
          </a:xfrm>
        </p:spPr>
        <p:txBody>
          <a:bodyPr>
            <a:normAutofit/>
          </a:bodyPr>
          <a:lstStyle>
            <a:lvl1pPr>
              <a:defRPr sz="2800" b="0" baseline="0"/>
            </a:lvl1pPr>
          </a:lstStyle>
          <a:p>
            <a:r>
              <a:rPr lang="fi-FI" dirty="0" smtClean="0"/>
              <a:t>&lt;Lisää otsikko&gt;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4670" y="1862254"/>
            <a:ext cx="9624060" cy="476420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 dirty="0" smtClean="0"/>
              <a:t>&lt;Lisää tekstiä&gt;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4850" y="7177141"/>
            <a:ext cx="1004878" cy="298038"/>
          </a:xfrm>
        </p:spPr>
        <p:txBody>
          <a:bodyPr/>
          <a:lstStyle/>
          <a:p>
            <a:fld id="{12D26B45-C0B9-45F9-A4C9-FAB4EC334A95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2664" y="7165197"/>
            <a:ext cx="1440000" cy="297688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lang="fi-FI" sz="1000" smtClean="0"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prstClr val="white"/>
                </a:solidFill>
              </a:rPr>
              <a:t>2014</a:t>
            </a:r>
            <a:endParaRPr dirty="0">
              <a:solidFill>
                <a:prstClr val="white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700" y="6948000"/>
            <a:ext cx="5544000" cy="317569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>
              <a:solidFill>
                <a:srgbClr val="31B6F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775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Otsikko ja 2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 b="0" baseline="0"/>
            </a:lvl1pPr>
          </a:lstStyle>
          <a:p>
            <a:r>
              <a:rPr lang="fi-FI" dirty="0" smtClean="0"/>
              <a:t>&lt;Lisää otsikko&gt;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670" y="1874548"/>
            <a:ext cx="4722918" cy="476420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5812" y="1874548"/>
            <a:ext cx="4722918" cy="476420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594850" y="7177141"/>
            <a:ext cx="1004878" cy="298038"/>
          </a:xfrm>
        </p:spPr>
        <p:txBody>
          <a:bodyPr/>
          <a:lstStyle/>
          <a:p>
            <a:fld id="{12D26B45-C0B9-45F9-A4C9-FAB4EC334A95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3"/>
          </p:nvPr>
        </p:nvSpPr>
        <p:spPr>
          <a:xfrm>
            <a:off x="72664" y="7165197"/>
            <a:ext cx="1440000" cy="297688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lang="fi-FI" sz="1000" smtClean="0"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prstClr val="white"/>
                </a:solidFill>
              </a:rPr>
              <a:t>2014</a:t>
            </a:r>
            <a:endParaRPr dirty="0">
              <a:solidFill>
                <a:prstClr val="white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700" y="6948000"/>
            <a:ext cx="5544000" cy="317569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>
              <a:solidFill>
                <a:srgbClr val="31B6F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62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4705" y="2748535"/>
            <a:ext cx="9089390" cy="1190882"/>
          </a:xfrm>
        </p:spPr>
        <p:txBody>
          <a:bodyPr anchor="t">
            <a:normAutofit/>
          </a:bodyPr>
          <a:lstStyle>
            <a:lvl1pPr algn="l">
              <a:defRPr sz="2800" b="0" cap="none" baseline="0"/>
            </a:lvl1pPr>
          </a:lstStyle>
          <a:p>
            <a:r>
              <a:rPr lang="fi-FI" dirty="0" smtClean="0"/>
              <a:t>&lt;Lisää otsikko&gt;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44705" y="3939416"/>
            <a:ext cx="9089390" cy="1654026"/>
          </a:xfrm>
        </p:spPr>
        <p:txBody>
          <a:bodyPr anchor="t">
            <a:normAutofit/>
          </a:bodyPr>
          <a:lstStyle>
            <a:lvl1pPr marL="0" indent="0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smtClean="0"/>
              <a:t>&lt;Lisää tekstiä&gt;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4850" y="7177141"/>
            <a:ext cx="1004878" cy="298038"/>
          </a:xfrm>
        </p:spPr>
        <p:txBody>
          <a:bodyPr/>
          <a:lstStyle/>
          <a:p>
            <a:fld id="{12D26B45-C0B9-45F9-A4C9-FAB4EC334A95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2664" y="7165197"/>
            <a:ext cx="1440000" cy="297688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lang="fi-FI" sz="1000" smtClean="0"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prstClr val="white"/>
                </a:solidFill>
              </a:rPr>
              <a:t>2014</a:t>
            </a:r>
            <a:endParaRPr dirty="0">
              <a:solidFill>
                <a:prstClr val="white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700" y="6948000"/>
            <a:ext cx="5544000" cy="317569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>
              <a:solidFill>
                <a:srgbClr val="31B6F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753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dirty="0" smtClean="0"/>
              <a:t>&lt;Lisää otsikko&gt;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594850" y="7177141"/>
            <a:ext cx="1004878" cy="298038"/>
          </a:xfrm>
        </p:spPr>
        <p:txBody>
          <a:bodyPr/>
          <a:lstStyle/>
          <a:p>
            <a:fld id="{12D26B45-C0B9-45F9-A4C9-FAB4EC334A95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2664" y="7165197"/>
            <a:ext cx="1440000" cy="297688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lang="fi-FI" sz="1000" smtClean="0"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prstClr val="white"/>
                </a:solidFill>
              </a:rPr>
              <a:t>2014</a:t>
            </a:r>
            <a:endParaRPr dirty="0">
              <a:solidFill>
                <a:prstClr val="white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700" y="6948000"/>
            <a:ext cx="5544000" cy="317569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>
              <a:solidFill>
                <a:srgbClr val="31B6F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42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594850" y="7177141"/>
            <a:ext cx="1004878" cy="298038"/>
          </a:xfrm>
        </p:spPr>
        <p:txBody>
          <a:bodyPr/>
          <a:lstStyle/>
          <a:p>
            <a:fld id="{12D26B45-C0B9-45F9-A4C9-FAB4EC334A95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2664" y="7165197"/>
            <a:ext cx="1440000" cy="297688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lang="fi-FI" sz="1000" smtClean="0"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prstClr val="white"/>
                </a:solidFill>
              </a:rPr>
              <a:t>2014</a:t>
            </a:r>
            <a:endParaRPr dirty="0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700" y="6948000"/>
            <a:ext cx="5544000" cy="317569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>
              <a:solidFill>
                <a:srgbClr val="31B6F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859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dia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594850" y="7177141"/>
            <a:ext cx="1004878" cy="298038"/>
          </a:xfrm>
        </p:spPr>
        <p:txBody>
          <a:bodyPr/>
          <a:lstStyle/>
          <a:p>
            <a:fld id="{12D26B45-C0B9-45F9-A4C9-FAB4EC334A95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2664" y="7165197"/>
            <a:ext cx="1440000" cy="297688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lang="fi-FI" sz="1000" smtClean="0"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prstClr val="white"/>
                </a:solidFill>
              </a:rPr>
              <a:t>2014</a:t>
            </a:r>
            <a:endParaRPr dirty="0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700" y="6948000"/>
            <a:ext cx="5544000" cy="317569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>
              <a:solidFill>
                <a:srgbClr val="31B6F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51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pe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594850" y="7177141"/>
            <a:ext cx="1004878" cy="298038"/>
          </a:xfrm>
        </p:spPr>
        <p:txBody>
          <a:bodyPr/>
          <a:lstStyle/>
          <a:p>
            <a:fld id="{12D26B45-C0B9-45F9-A4C9-FAB4EC334A95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2664" y="7165197"/>
            <a:ext cx="1440000" cy="297688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lang="fi-FI" sz="1000" smtClean="0"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prstClr val="white"/>
                </a:solidFill>
              </a:rPr>
              <a:t>2014</a:t>
            </a:r>
            <a:endParaRPr dirty="0">
              <a:solidFill>
                <a:prstClr val="white"/>
              </a:solidFill>
            </a:endParaRP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 hasCustomPrompt="1"/>
          </p:nvPr>
        </p:nvSpPr>
        <p:spPr>
          <a:xfrm>
            <a:off x="800100" y="2556495"/>
            <a:ext cx="9093200" cy="1512589"/>
          </a:xfrm>
          <a:noFill/>
        </p:spPr>
        <p:txBody>
          <a:bodyPr wrap="square" lIns="104306" tIns="52153" rIns="104306" bIns="52153" rtlCol="0" anchor="ctr">
            <a:noAutofit/>
          </a:bodyPr>
          <a:lstStyle>
            <a:lvl1pPr marL="0" indent="0" algn="ctr">
              <a:buNone/>
              <a:defRPr lang="fi-FI" sz="4600" dirty="0" smtClean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marL="0" lvl="0" algn="ctr"/>
            <a:r>
              <a:rPr lang="fi-FI" dirty="0" smtClean="0"/>
              <a:t>&lt;Kirjoita valinnainen lopetusteksti&gt;</a:t>
            </a:r>
          </a:p>
        </p:txBody>
      </p:sp>
      <p:sp>
        <p:nvSpPr>
          <p:cNvPr id="11" name="Tekstin paikkamerkki 10"/>
          <p:cNvSpPr>
            <a:spLocks noGrp="1"/>
          </p:cNvSpPr>
          <p:nvPr>
            <p:ph type="body" sz="quarter" idx="14" hasCustomPrompt="1"/>
          </p:nvPr>
        </p:nvSpPr>
        <p:spPr>
          <a:xfrm>
            <a:off x="800100" y="4572892"/>
            <a:ext cx="9093200" cy="575891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marL="0" indent="0" algn="ctr">
              <a:buNone/>
            </a:pPr>
            <a:r>
              <a:rPr lang="fi-FI" dirty="0" smtClean="0"/>
              <a:t>&lt;</a:t>
            </a:r>
            <a:r>
              <a:rPr lang="fi-FI" dirty="0" err="1" smtClean="0"/>
              <a:t>etunimi.sukunimi@vakuutuskeskus.fi</a:t>
            </a:r>
            <a:r>
              <a:rPr lang="fi-FI" dirty="0" smtClean="0"/>
              <a:t>&gt;</a:t>
            </a:r>
          </a:p>
        </p:txBody>
      </p:sp>
      <p:sp>
        <p:nvSpPr>
          <p:cNvPr id="12" name="Tekstin paikkamerkki 10"/>
          <p:cNvSpPr>
            <a:spLocks noGrp="1"/>
          </p:cNvSpPr>
          <p:nvPr>
            <p:ph type="body" sz="quarter" idx="15" hasCustomPrompt="1"/>
          </p:nvPr>
        </p:nvSpPr>
        <p:spPr>
          <a:xfrm>
            <a:off x="800100" y="5148783"/>
            <a:ext cx="9093200" cy="576064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marL="0" indent="0" algn="ctr">
              <a:buNone/>
            </a:pPr>
            <a:r>
              <a:rPr lang="fi-FI" dirty="0" smtClean="0"/>
              <a:t>&lt;</a:t>
            </a:r>
            <a:r>
              <a:rPr lang="fi-FI" dirty="0" err="1" smtClean="0"/>
              <a:t>www.lvk.fi</a:t>
            </a:r>
            <a:r>
              <a:rPr lang="fi-FI" dirty="0" smtClean="0"/>
              <a:t>&gt;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700" y="6948000"/>
            <a:ext cx="5544000" cy="317569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>
              <a:solidFill>
                <a:srgbClr val="31B6F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082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0" y="6924675"/>
            <a:ext cx="10693400" cy="214313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i-FI" smtClean="0">
                <a:solidFill>
                  <a:srgbClr val="073E87"/>
                </a:solidFill>
              </a:rPr>
              <a:t>2014</a:t>
            </a:r>
            <a:endParaRPr lang="fi-FI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463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4670" y="922405"/>
            <a:ext cx="9624060" cy="792356"/>
          </a:xfrm>
        </p:spPr>
        <p:txBody>
          <a:bodyPr>
            <a:normAutofit/>
          </a:bodyPr>
          <a:lstStyle>
            <a:lvl1pPr>
              <a:defRPr sz="2800" b="0" baseline="0"/>
            </a:lvl1pPr>
          </a:lstStyle>
          <a:p>
            <a:r>
              <a:rPr lang="fi-FI" dirty="0" smtClean="0"/>
              <a:t>&lt;Lisää otsikko&gt;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4670" y="1862254"/>
            <a:ext cx="9624060" cy="476420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 dirty="0" smtClean="0"/>
              <a:t>&lt;Lisää tekstiä&gt;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4850" y="7177141"/>
            <a:ext cx="1004878" cy="298038"/>
          </a:xfrm>
        </p:spPr>
        <p:txBody>
          <a:bodyPr/>
          <a:lstStyle/>
          <a:p>
            <a:fld id="{12D26B45-C0B9-45F9-A4C9-FAB4EC334A9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2664" y="7165197"/>
            <a:ext cx="1440000" cy="297688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lang="fi-FI" sz="1000" smtClean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2014</a:t>
            </a:r>
            <a:endParaRPr lang="fi-FI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700" y="6948000"/>
            <a:ext cx="5544000" cy="317569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6139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Otsikko ja 2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 b="0" baseline="0"/>
            </a:lvl1pPr>
          </a:lstStyle>
          <a:p>
            <a:r>
              <a:rPr lang="fi-FI" dirty="0" smtClean="0"/>
              <a:t>&lt;Lisää otsikko&gt;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670" y="1874548"/>
            <a:ext cx="4722918" cy="476420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5812" y="1874548"/>
            <a:ext cx="4722918" cy="476420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594850" y="7177141"/>
            <a:ext cx="1004878" cy="298038"/>
          </a:xfrm>
        </p:spPr>
        <p:txBody>
          <a:bodyPr/>
          <a:lstStyle/>
          <a:p>
            <a:fld id="{12D26B45-C0B9-45F9-A4C9-FAB4EC334A9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3"/>
          </p:nvPr>
        </p:nvSpPr>
        <p:spPr>
          <a:xfrm>
            <a:off x="72664" y="7165197"/>
            <a:ext cx="1440000" cy="297688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lang="fi-FI" sz="1000" smtClean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2014</a:t>
            </a:r>
            <a:endParaRPr lang="fi-FI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700" y="6948000"/>
            <a:ext cx="5544000" cy="317569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4306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4705" y="2748535"/>
            <a:ext cx="9089390" cy="1190882"/>
          </a:xfrm>
        </p:spPr>
        <p:txBody>
          <a:bodyPr anchor="t">
            <a:normAutofit/>
          </a:bodyPr>
          <a:lstStyle>
            <a:lvl1pPr algn="l">
              <a:defRPr sz="2800" b="0" cap="none" baseline="0"/>
            </a:lvl1pPr>
          </a:lstStyle>
          <a:p>
            <a:r>
              <a:rPr lang="fi-FI" dirty="0" smtClean="0"/>
              <a:t>&lt;Lisää otsikko&gt;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44705" y="3939416"/>
            <a:ext cx="9089390" cy="1654026"/>
          </a:xfrm>
        </p:spPr>
        <p:txBody>
          <a:bodyPr anchor="t">
            <a:normAutofit/>
          </a:bodyPr>
          <a:lstStyle>
            <a:lvl1pPr marL="0" indent="0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smtClean="0"/>
              <a:t>&lt;Lisää tekstiä&gt;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4850" y="7177141"/>
            <a:ext cx="1004878" cy="298038"/>
          </a:xfrm>
        </p:spPr>
        <p:txBody>
          <a:bodyPr/>
          <a:lstStyle/>
          <a:p>
            <a:fld id="{12D26B45-C0B9-45F9-A4C9-FAB4EC334A9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2664" y="7165197"/>
            <a:ext cx="1440000" cy="297688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lang="fi-FI" sz="1000" smtClean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2014</a:t>
            </a:r>
            <a:endParaRPr lang="fi-FI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700" y="6948000"/>
            <a:ext cx="5544000" cy="317569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8234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dirty="0" smtClean="0"/>
              <a:t>&lt;Lisää otsikko&gt;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594850" y="7177141"/>
            <a:ext cx="1004878" cy="298038"/>
          </a:xfrm>
        </p:spPr>
        <p:txBody>
          <a:bodyPr/>
          <a:lstStyle/>
          <a:p>
            <a:fld id="{12D26B45-C0B9-45F9-A4C9-FAB4EC334A95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2664" y="7165197"/>
            <a:ext cx="1440000" cy="297688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lang="fi-FI" sz="1000" smtClean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2014</a:t>
            </a:r>
            <a:endParaRPr lang="fi-FI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700" y="6948000"/>
            <a:ext cx="5544000" cy="317569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4674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594850" y="7177141"/>
            <a:ext cx="1004878" cy="298038"/>
          </a:xfrm>
        </p:spPr>
        <p:txBody>
          <a:bodyPr/>
          <a:lstStyle/>
          <a:p>
            <a:fld id="{12D26B45-C0B9-45F9-A4C9-FAB4EC334A9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2664" y="7165197"/>
            <a:ext cx="1440000" cy="297688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lang="fi-FI" sz="1000" smtClean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2014</a:t>
            </a:r>
            <a:endParaRPr lang="fi-FI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700" y="6948000"/>
            <a:ext cx="5544000" cy="317569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5274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dia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594850" y="7177141"/>
            <a:ext cx="1004878" cy="298038"/>
          </a:xfrm>
        </p:spPr>
        <p:txBody>
          <a:bodyPr/>
          <a:lstStyle/>
          <a:p>
            <a:fld id="{12D26B45-C0B9-45F9-A4C9-FAB4EC334A9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2664" y="7165197"/>
            <a:ext cx="1440000" cy="297688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lang="fi-FI" sz="1000" smtClean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2014</a:t>
            </a:r>
            <a:endParaRPr lang="fi-FI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700" y="6948000"/>
            <a:ext cx="5544000" cy="317569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1355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pe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594850" y="7177141"/>
            <a:ext cx="1004878" cy="298038"/>
          </a:xfrm>
        </p:spPr>
        <p:txBody>
          <a:bodyPr/>
          <a:lstStyle/>
          <a:p>
            <a:fld id="{12D26B45-C0B9-45F9-A4C9-FAB4EC334A9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2664" y="7165197"/>
            <a:ext cx="1440000" cy="297688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lang="fi-FI" sz="1000" smtClean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2014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 hasCustomPrompt="1"/>
          </p:nvPr>
        </p:nvSpPr>
        <p:spPr>
          <a:xfrm>
            <a:off x="800100" y="2556495"/>
            <a:ext cx="9093200" cy="1512589"/>
          </a:xfrm>
          <a:noFill/>
        </p:spPr>
        <p:txBody>
          <a:bodyPr wrap="square" lIns="104306" tIns="52153" rIns="104306" bIns="52153" rtlCol="0" anchor="ctr">
            <a:noAutofit/>
          </a:bodyPr>
          <a:lstStyle>
            <a:lvl1pPr marL="0" indent="0" algn="ctr">
              <a:buNone/>
              <a:defRPr lang="fi-FI" sz="4600" dirty="0" smtClean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marL="0" lvl="0" algn="ctr"/>
            <a:r>
              <a:rPr lang="fi-FI" dirty="0" smtClean="0"/>
              <a:t>&lt;Kirjoita valinnainen lopetusteksti&gt;</a:t>
            </a:r>
          </a:p>
        </p:txBody>
      </p:sp>
      <p:sp>
        <p:nvSpPr>
          <p:cNvPr id="11" name="Tekstin paikkamerkki 10"/>
          <p:cNvSpPr>
            <a:spLocks noGrp="1"/>
          </p:cNvSpPr>
          <p:nvPr>
            <p:ph type="body" sz="quarter" idx="14" hasCustomPrompt="1"/>
          </p:nvPr>
        </p:nvSpPr>
        <p:spPr>
          <a:xfrm>
            <a:off x="800100" y="4572892"/>
            <a:ext cx="9093200" cy="575891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marL="0" indent="0" algn="ctr">
              <a:buNone/>
            </a:pPr>
            <a:r>
              <a:rPr lang="fi-FI" dirty="0" smtClean="0"/>
              <a:t>&lt;</a:t>
            </a:r>
            <a:r>
              <a:rPr lang="fi-FI" dirty="0" err="1" smtClean="0"/>
              <a:t>etunimi.sukunimi@vakuutuskeskus.fi</a:t>
            </a:r>
            <a:r>
              <a:rPr lang="fi-FI" dirty="0" smtClean="0"/>
              <a:t>&gt;</a:t>
            </a:r>
          </a:p>
        </p:txBody>
      </p:sp>
      <p:sp>
        <p:nvSpPr>
          <p:cNvPr id="12" name="Tekstin paikkamerkki 10"/>
          <p:cNvSpPr>
            <a:spLocks noGrp="1"/>
          </p:cNvSpPr>
          <p:nvPr>
            <p:ph type="body" sz="quarter" idx="15" hasCustomPrompt="1"/>
          </p:nvPr>
        </p:nvSpPr>
        <p:spPr>
          <a:xfrm>
            <a:off x="800100" y="5148783"/>
            <a:ext cx="9093200" cy="576064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marL="0" indent="0" algn="ctr">
              <a:buNone/>
            </a:pPr>
            <a:r>
              <a:rPr lang="fi-FI" dirty="0" smtClean="0"/>
              <a:t>&lt;</a:t>
            </a:r>
            <a:r>
              <a:rPr lang="fi-FI" dirty="0" err="1" smtClean="0"/>
              <a:t>www.lvk.fi</a:t>
            </a:r>
            <a:r>
              <a:rPr lang="fi-FI" dirty="0" smtClean="0"/>
              <a:t>&gt;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700" y="6948000"/>
            <a:ext cx="5544000" cy="317569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7348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kuv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314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5.jp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670" y="922405"/>
            <a:ext cx="9624060" cy="792356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1874548"/>
            <a:ext cx="9624060" cy="4793115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3579" y="7194494"/>
            <a:ext cx="3386243" cy="317569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lang="fi-FI" sz="1000"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59068" y="7177141"/>
            <a:ext cx="1940660" cy="298038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12D26B45-C0B9-45F9-A4C9-FAB4EC334A9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2664" y="7165197"/>
            <a:ext cx="1440000" cy="297688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lang="fi-FI" sz="1000" smtClean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2014</a:t>
            </a:r>
            <a:endParaRPr lang="fi-FI" dirty="0"/>
          </a:p>
        </p:txBody>
      </p:sp>
      <p:pic>
        <p:nvPicPr>
          <p:cNvPr id="9" name="Kuva 8"/>
          <p:cNvPicPr/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068" y="389759"/>
            <a:ext cx="1486535" cy="5289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3550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4" r:id="rId3"/>
    <p:sldLayoutId id="2147483793" r:id="rId4"/>
    <p:sldLayoutId id="2147483796" r:id="rId5"/>
    <p:sldLayoutId id="2147483797" r:id="rId6"/>
    <p:sldLayoutId id="2147483807" r:id="rId7"/>
    <p:sldLayoutId id="2147483803" r:id="rId8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1043056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988" y="1763713"/>
            <a:ext cx="9623425" cy="4991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2014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2863" y="7008813"/>
            <a:ext cx="2495550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1D169-0362-4C2C-A510-1DB79F84F0D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9271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62083"/>
            <a:ext cx="10692000" cy="74489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670" y="922405"/>
            <a:ext cx="9624060" cy="792356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1874548"/>
            <a:ext cx="9624060" cy="4793115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3579" y="7194494"/>
            <a:ext cx="3386243" cy="317569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lang="fi-FI" sz="1000">
                <a:solidFill>
                  <a:schemeClr val="tx1"/>
                </a:solidFill>
              </a:defRPr>
            </a:lvl1pPr>
          </a:lstStyle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59068" y="7177141"/>
            <a:ext cx="1940660" cy="298038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12D26B45-C0B9-45F9-A4C9-FAB4EC334A95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00" y="352011"/>
            <a:ext cx="3631900" cy="604452"/>
          </a:xfrm>
          <a:prstGeom prst="rect">
            <a:avLst/>
          </a:prstGeom>
        </p:spPr>
      </p:pic>
      <p:pic>
        <p:nvPicPr>
          <p:cNvPr id="9" name="Kuva 8"/>
          <p:cNvPicPr/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068" y="389759"/>
            <a:ext cx="1486535" cy="5289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0046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1043056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vk.fi/fi/Raportit/LVK-uutiset-ja-raportit/TIEDOTE-30122013-Uusien-autojen-turvatekniikka-parantaa-liikenneturvallisuutta/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Liikenneturvallisuuskalvosarja</a:t>
            </a:r>
            <a:br>
              <a:rPr lang="fi-FI" dirty="0" smtClean="0"/>
            </a:br>
            <a:r>
              <a:rPr lang="fi-FI" dirty="0" smtClean="0"/>
              <a:t>2014</a:t>
            </a:r>
            <a:endParaRPr lang="fi-FI" dirty="0"/>
          </a:p>
        </p:txBody>
      </p:sp>
      <p:sp>
        <p:nvSpPr>
          <p:cNvPr id="10" name="Alaotsikko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Liikennevakuutuskeskus (LVK),</a:t>
            </a:r>
          </a:p>
          <a:p>
            <a:r>
              <a:rPr lang="fi-FI" dirty="0" smtClean="0"/>
              <a:t>Vakuutusyhtiöiden liikenneturvallisuustoimikunta (VALT)</a:t>
            </a:r>
            <a:endParaRPr lang="fi-FI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/>
              <a:t>2014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6B45-C0B9-45F9-A4C9-FAB4EC334A95}" type="slidenum">
              <a:rPr lang="fi-FI" smtClean="0"/>
              <a:pPr/>
              <a:t>1</a:t>
            </a:fld>
            <a:endParaRPr lang="fi-FI"/>
          </a:p>
        </p:txBody>
      </p:sp>
      <p:pic>
        <p:nvPicPr>
          <p:cNvPr id="6" name="Picture 5" descr="FIN_P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711" y="5796855"/>
            <a:ext cx="1260475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86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670" y="972319"/>
            <a:ext cx="9624060" cy="986018"/>
          </a:xfrm>
        </p:spPr>
        <p:txBody>
          <a:bodyPr>
            <a:normAutofit/>
          </a:bodyPr>
          <a:lstStyle/>
          <a:p>
            <a:r>
              <a:rPr lang="fi-FI" dirty="0" smtClean="0"/>
              <a:t>Vaikeasti vammautuneiden ja kuolleiden sekä lievästi vammautuneiden henkilöiden lukumäärät 2005–2013 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6B45-C0B9-45F9-A4C9-FAB4EC334A95}" type="slidenum">
              <a:rPr lang="fi-FI" smtClean="0"/>
              <a:pPr/>
              <a:t>10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/>
              <a:t>2014</a:t>
            </a:r>
            <a:endParaRPr lang="fi-F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244" y="1980431"/>
            <a:ext cx="8352928" cy="5224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236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Aiheuttajakuljettajan sukupuoli ja ikä vuonna 2013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Mieskuljettajat aiheuttivat noin 70 % kaikista liikennevahingoista - niin lumisessa/jäisessä kuin kuivassakin ajokelissä</a:t>
            </a:r>
          </a:p>
          <a:p>
            <a:endParaRPr lang="fi-FI" dirty="0"/>
          </a:p>
          <a:p>
            <a:r>
              <a:rPr lang="fi-FI" dirty="0" smtClean="0"/>
              <a:t>Alle 26-vuotiaat kuljettajat aiheuttivat </a:t>
            </a:r>
            <a:r>
              <a:rPr lang="fi-FI" b="1" u="sng" dirty="0" smtClean="0"/>
              <a:t>yli neljänneksen</a:t>
            </a:r>
            <a:r>
              <a:rPr lang="fi-FI" dirty="0" smtClean="0"/>
              <a:t> kaikista liikennevahingoista ja </a:t>
            </a:r>
            <a:r>
              <a:rPr lang="fi-FI" b="1" u="sng" dirty="0" smtClean="0"/>
              <a:t>yli kolmanneksen</a:t>
            </a:r>
            <a:r>
              <a:rPr lang="fi-FI" dirty="0" smtClean="0"/>
              <a:t> henkilövahingoista</a:t>
            </a:r>
          </a:p>
          <a:p>
            <a:endParaRPr lang="fi-FI" dirty="0" smtClean="0"/>
          </a:p>
          <a:p>
            <a:r>
              <a:rPr lang="fi-FI" dirty="0" smtClean="0"/>
              <a:t>Nuorten aiheuttamissa vahingoissa on merkittävästi enemmän uhreja 100 vahinkoa kohden kuin varttuneempien kuljettajien</a:t>
            </a:r>
          </a:p>
          <a:p>
            <a:pPr lvl="1"/>
            <a:r>
              <a:rPr lang="fi-FI" dirty="0" smtClean="0"/>
              <a:t>18-19-vuotiaat </a:t>
            </a:r>
            <a:r>
              <a:rPr lang="fi-FI" b="1" u="sng" dirty="0" smtClean="0"/>
              <a:t>56 uhria</a:t>
            </a:r>
            <a:r>
              <a:rPr lang="fi-FI" dirty="0" smtClean="0"/>
              <a:t>/100 vahinkoa </a:t>
            </a:r>
          </a:p>
          <a:p>
            <a:pPr lvl="1"/>
            <a:r>
              <a:rPr lang="fi-FI" dirty="0" smtClean="0"/>
              <a:t>31-40-vuotiaat </a:t>
            </a:r>
            <a:r>
              <a:rPr lang="fi-FI" b="1" u="sng" dirty="0" smtClean="0"/>
              <a:t>37 uhria</a:t>
            </a:r>
            <a:r>
              <a:rPr lang="fi-FI" dirty="0" smtClean="0"/>
              <a:t>/100 vahinkoa</a:t>
            </a:r>
            <a:endParaRPr lang="fi-FI" dirty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pPr lvl="1"/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6B45-C0B9-45F9-A4C9-FAB4EC334A95}" type="slidenum">
              <a:rPr lang="fi-FI" smtClean="0"/>
              <a:pPr/>
              <a:t>11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/>
              <a:t>2014</a:t>
            </a:r>
            <a:endParaRPr lang="fi-FI" dirty="0"/>
          </a:p>
        </p:txBody>
      </p:sp>
      <p:pic>
        <p:nvPicPr>
          <p:cNvPr id="3076" name="Picture 4" descr="C:\Users\Ilkka Nummelin\AppData\Local\Microsoft\Windows\Temporary Internet Files\Content.IE5\0IINGH4Z\large-Blue-Car-66.6-5798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02884" y="5292799"/>
            <a:ext cx="3165059" cy="145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778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267" y="1836415"/>
            <a:ext cx="7627729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2008–2013 </a:t>
            </a:r>
            <a:r>
              <a:rPr lang="fi-FI" dirty="0"/>
              <a:t>ensimmäisen ajokortin saaneiden </a:t>
            </a:r>
            <a:r>
              <a:rPr lang="fi-FI" dirty="0" smtClean="0"/>
              <a:t>kuljettajien vuonna 2013 </a:t>
            </a:r>
            <a:r>
              <a:rPr lang="fi-FI" dirty="0"/>
              <a:t>aiheuttamien vahinkojen </a:t>
            </a:r>
            <a:r>
              <a:rPr lang="fi-FI" dirty="0" smtClean="0"/>
              <a:t>lukumäärät suhteutettuna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6B45-C0B9-45F9-A4C9-FAB4EC334A95}" type="slidenum">
              <a:rPr lang="fi-FI" smtClean="0"/>
              <a:pPr/>
              <a:t>12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/>
              <a:t>2014</a:t>
            </a:r>
            <a:endParaRPr lang="fi-FI" dirty="0"/>
          </a:p>
        </p:txBody>
      </p:sp>
      <p:sp>
        <p:nvSpPr>
          <p:cNvPr id="3" name="Kehys 2"/>
          <p:cNvSpPr/>
          <p:nvPr/>
        </p:nvSpPr>
        <p:spPr>
          <a:xfrm>
            <a:off x="1602284" y="5436815"/>
            <a:ext cx="6552728" cy="1281837"/>
          </a:xfrm>
          <a:prstGeom prst="frame">
            <a:avLst>
              <a:gd name="adj1" fmla="val 1687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2200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38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Pysäköintialuevahingot</a:t>
            </a:r>
            <a:endParaRPr lang="fi-FI" dirty="0"/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Pysäköintialueilla sattuneiden vahinkojen lukumäärä on </a:t>
            </a:r>
            <a:r>
              <a:rPr lang="fi-FI" b="1" dirty="0" smtClean="0"/>
              <a:t>1,5-kertaistunut</a:t>
            </a:r>
            <a:r>
              <a:rPr lang="fi-FI" dirty="0" smtClean="0"/>
              <a:t> 10 vuodessa</a:t>
            </a:r>
          </a:p>
          <a:p>
            <a:endParaRPr lang="fi-FI" dirty="0" smtClean="0"/>
          </a:p>
          <a:p>
            <a:r>
              <a:rPr lang="fi-FI" dirty="0" smtClean="0"/>
              <a:t>Vuosittain tapahtuu noin 45 000 vahinkoa pysäköintialueilla, mikä on yli 40 % kaikista vahingoista </a:t>
            </a:r>
          </a:p>
          <a:p>
            <a:endParaRPr lang="fi-FI" dirty="0" smtClean="0"/>
          </a:p>
          <a:p>
            <a:r>
              <a:rPr lang="fi-FI" dirty="0" smtClean="0"/>
              <a:t>Noin 60 % pysäköintialuevahingoista on peruutusvahinkoja</a:t>
            </a:r>
          </a:p>
          <a:p>
            <a:endParaRPr lang="fi-FI" dirty="0"/>
          </a:p>
          <a:p>
            <a:r>
              <a:rPr lang="fi-FI" dirty="0" smtClean="0"/>
              <a:t>Vahingoista n. 80 % sattuu päivänvalossa</a:t>
            </a:r>
          </a:p>
          <a:p>
            <a:endParaRPr lang="fi-FI" dirty="0" smtClean="0"/>
          </a:p>
          <a:p>
            <a:r>
              <a:rPr lang="fi-FI" dirty="0" smtClean="0"/>
              <a:t>Alle 25-vuotias kuljettaja aiheuttaa pysäköintialuevahingoista noin joka viidennen</a:t>
            </a:r>
            <a:endParaRPr lang="fi-FI" dirty="0"/>
          </a:p>
          <a:p>
            <a:pPr marL="0" indent="0">
              <a:buNone/>
            </a:pPr>
            <a:endParaRPr lang="fi-FI" dirty="0" smtClean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6B45-C0B9-45F9-A4C9-FAB4EC334A95}" type="slidenum">
              <a:rPr lang="fi-FI" smtClean="0"/>
              <a:pPr/>
              <a:t>13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/>
              <a:t>2014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7042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Pysäköintialuevahingot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6B45-C0B9-45F9-A4C9-FAB4EC334A95}" type="slidenum">
              <a:rPr lang="fi-FI" smtClean="0"/>
              <a:pPr/>
              <a:t>14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/>
              <a:t>2014</a:t>
            </a:r>
            <a:endParaRPr lang="fi-FI" dirty="0"/>
          </a:p>
        </p:txBody>
      </p:sp>
      <p:sp>
        <p:nvSpPr>
          <p:cNvPr id="9" name="Suorakulmio 8"/>
          <p:cNvSpPr/>
          <p:nvPr/>
        </p:nvSpPr>
        <p:spPr>
          <a:xfrm>
            <a:off x="3784928" y="4068663"/>
            <a:ext cx="6336704" cy="115212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2200" dirty="0" err="1" smtClean="0"/>
          </a:p>
        </p:txBody>
      </p:sp>
      <p:sp>
        <p:nvSpPr>
          <p:cNvPr id="10" name="Tekstiruutu 9"/>
          <p:cNvSpPr txBox="1"/>
          <p:nvPr/>
        </p:nvSpPr>
        <p:spPr>
          <a:xfrm>
            <a:off x="3975340" y="4068663"/>
            <a:ext cx="6195896" cy="8640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i-FI" sz="2200" dirty="0" smtClean="0"/>
              <a:t>Nuorten aiheuttamista liikennevahingoista noin joka kolmas, yli 6 000 vahinkoa/vuosi, tapahtuu pysäköintialueella. </a:t>
            </a:r>
          </a:p>
          <a:p>
            <a:endParaRPr lang="fi-FI" sz="2200" dirty="0" smtClean="0"/>
          </a:p>
        </p:txBody>
      </p:sp>
      <p:sp>
        <p:nvSpPr>
          <p:cNvPr id="11" name="Suorakulmio 10"/>
          <p:cNvSpPr/>
          <p:nvPr/>
        </p:nvSpPr>
        <p:spPr>
          <a:xfrm>
            <a:off x="3799795" y="5436815"/>
            <a:ext cx="6155417" cy="79208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2200" dirty="0" err="1" smtClean="0"/>
          </a:p>
        </p:txBody>
      </p:sp>
      <p:sp>
        <p:nvSpPr>
          <p:cNvPr id="12" name="Tekstiruutu 11"/>
          <p:cNvSpPr txBox="1"/>
          <p:nvPr/>
        </p:nvSpPr>
        <p:spPr>
          <a:xfrm>
            <a:off x="3903332" y="5436815"/>
            <a:ext cx="6195896" cy="8640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i-FI" sz="2200" dirty="0" smtClean="0"/>
              <a:t>Keskimääräinen pysäköintialuevahinkokorvaus vuonna 2013 oli 1 900 € </a:t>
            </a:r>
          </a:p>
        </p:txBody>
      </p:sp>
      <p:grpSp>
        <p:nvGrpSpPr>
          <p:cNvPr id="15" name="Ryhmä 14"/>
          <p:cNvGrpSpPr/>
          <p:nvPr/>
        </p:nvGrpSpPr>
        <p:grpSpPr>
          <a:xfrm>
            <a:off x="234132" y="1741859"/>
            <a:ext cx="3168352" cy="4991100"/>
            <a:chOff x="234132" y="1741859"/>
            <a:chExt cx="3168352" cy="4991100"/>
          </a:xfrm>
        </p:grpSpPr>
        <p:pic>
          <p:nvPicPr>
            <p:cNvPr id="7" name="Kuva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132" y="1741859"/>
              <a:ext cx="3057525" cy="4991100"/>
            </a:xfrm>
            <a:prstGeom prst="rect">
              <a:avLst/>
            </a:prstGeom>
          </p:spPr>
        </p:pic>
        <p:sp>
          <p:nvSpPr>
            <p:cNvPr id="3" name="Tekstiruutu 2"/>
            <p:cNvSpPr txBox="1"/>
            <p:nvPr/>
          </p:nvSpPr>
          <p:spPr>
            <a:xfrm>
              <a:off x="954213" y="1764407"/>
              <a:ext cx="2448271" cy="24058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fi-FI" sz="1200" b="1" dirty="0" smtClean="0"/>
                <a:t>Liikennevakuutuskeskus 2015</a:t>
              </a:r>
            </a:p>
          </p:txBody>
        </p:sp>
      </p:grpSp>
      <p:grpSp>
        <p:nvGrpSpPr>
          <p:cNvPr id="16" name="Ryhmä 15"/>
          <p:cNvGrpSpPr/>
          <p:nvPr/>
        </p:nvGrpSpPr>
        <p:grpSpPr>
          <a:xfrm>
            <a:off x="3474492" y="1766277"/>
            <a:ext cx="4464496" cy="2084455"/>
            <a:chOff x="3474492" y="1766277"/>
            <a:chExt cx="4464496" cy="2084455"/>
          </a:xfrm>
        </p:grpSpPr>
        <p:pic>
          <p:nvPicPr>
            <p:cNvPr id="8" name="Kuva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4492" y="1766277"/>
              <a:ext cx="4464496" cy="2084455"/>
            </a:xfrm>
            <a:prstGeom prst="rect">
              <a:avLst/>
            </a:prstGeom>
          </p:spPr>
        </p:pic>
        <p:sp>
          <p:nvSpPr>
            <p:cNvPr id="13" name="Tekstiruutu 12"/>
            <p:cNvSpPr txBox="1"/>
            <p:nvPr/>
          </p:nvSpPr>
          <p:spPr>
            <a:xfrm>
              <a:off x="5490717" y="1784484"/>
              <a:ext cx="2448271" cy="24058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fi-FI" sz="1200" b="1" dirty="0" smtClean="0"/>
                <a:t>Liikennevakuutuskeskus 2015</a:t>
              </a:r>
            </a:p>
          </p:txBody>
        </p:sp>
      </p:grpSp>
      <p:grpSp>
        <p:nvGrpSpPr>
          <p:cNvPr id="17" name="Ryhmä 16"/>
          <p:cNvGrpSpPr/>
          <p:nvPr/>
        </p:nvGrpSpPr>
        <p:grpSpPr>
          <a:xfrm>
            <a:off x="8083004" y="1883865"/>
            <a:ext cx="2592287" cy="1866678"/>
            <a:chOff x="8083004" y="1883865"/>
            <a:chExt cx="2592287" cy="1866678"/>
          </a:xfrm>
        </p:grpSpPr>
        <p:pic>
          <p:nvPicPr>
            <p:cNvPr id="6" name="Kuva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3004" y="1883865"/>
              <a:ext cx="2488904" cy="1866678"/>
            </a:xfrm>
            <a:prstGeom prst="rect">
              <a:avLst/>
            </a:prstGeom>
          </p:spPr>
        </p:pic>
        <p:sp>
          <p:nvSpPr>
            <p:cNvPr id="14" name="Tekstiruutu 13"/>
            <p:cNvSpPr txBox="1"/>
            <p:nvPr/>
          </p:nvSpPr>
          <p:spPr>
            <a:xfrm>
              <a:off x="8227020" y="3499851"/>
              <a:ext cx="2448271" cy="24058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fi-FI" sz="1200" b="1" dirty="0" smtClean="0"/>
                <a:t>Liikennevakuutuskeskus 2015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408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06140" y="922405"/>
            <a:ext cx="10153128" cy="792356"/>
          </a:xfrm>
        </p:spPr>
        <p:txBody>
          <a:bodyPr>
            <a:normAutofit/>
          </a:bodyPr>
          <a:lstStyle/>
          <a:p>
            <a:r>
              <a:rPr lang="fi-FI" dirty="0" err="1" smtClean="0"/>
              <a:t>VALT:n</a:t>
            </a:r>
            <a:r>
              <a:rPr lang="fi-FI" dirty="0" smtClean="0"/>
              <a:t> </a:t>
            </a:r>
            <a:r>
              <a:rPr lang="fi-FI" dirty="0" err="1" smtClean="0"/>
              <a:t>vinkkicorneri</a:t>
            </a:r>
            <a:r>
              <a:rPr lang="fi-FI" dirty="0" smtClean="0"/>
              <a:t> - pysäköintialueet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Suosi selkeitä ja tilavia pysäköintialueita</a:t>
            </a:r>
          </a:p>
          <a:p>
            <a:r>
              <a:rPr lang="fi-FI" dirty="0" smtClean="0"/>
              <a:t>Jos hallitset peruuttamisen, on lähtemisen helpottamiseksi suositeltavaa peruuttaa ruutuun</a:t>
            </a:r>
          </a:p>
          <a:p>
            <a:r>
              <a:rPr lang="fi-FI" dirty="0" smtClean="0"/>
              <a:t>Hyödynnä pysäköinnissä avustavia tutkia ja kameroita, mutta muista aina myös kääntää päätäsi kohti etenemissuuntaasi</a:t>
            </a:r>
          </a:p>
          <a:p>
            <a:r>
              <a:rPr lang="fi-FI" dirty="0" smtClean="0"/>
              <a:t>Pidä autosi ikkunat puhtaina ja kirkkaina näkyvyyden varmistamiseksi</a:t>
            </a:r>
          </a:p>
          <a:p>
            <a:r>
              <a:rPr lang="fi-FI" dirty="0" smtClean="0"/>
              <a:t>Ennen liikkeelle lähtöä tutustu ympäristöösi ja tunnista mahdolliset vaaratekijät (jalankulkijat, eläimet, lähestyvät ajoneuvot, kiinteät kohteet tms.) </a:t>
            </a:r>
          </a:p>
          <a:p>
            <a:r>
              <a:rPr lang="fi-FI" dirty="0" smtClean="0"/>
              <a:t>Lähde liikkeelle varovasti ja hitaasti ympäristöä aktiivisesti havainnoiden</a:t>
            </a:r>
          </a:p>
          <a:p>
            <a:r>
              <a:rPr lang="fi-FI" dirty="0" smtClean="0"/>
              <a:t>Muista, että ellei </a:t>
            </a:r>
            <a:r>
              <a:rPr lang="fi-FI" dirty="0"/>
              <a:t>pysäköintialueiden </a:t>
            </a:r>
            <a:r>
              <a:rPr lang="fi-FI" dirty="0" smtClean="0"/>
              <a:t>sisällä ole toisin osoitettu (esim. kärkikolmio, </a:t>
            </a:r>
            <a:r>
              <a:rPr lang="fi-FI" dirty="0" err="1" smtClean="0"/>
              <a:t>stop-merkki</a:t>
            </a:r>
            <a:r>
              <a:rPr lang="fi-FI" dirty="0" smtClean="0"/>
              <a:t>), oikealta tuleva on etuajo-oikeutettu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6B45-C0B9-45F9-A4C9-FAB4EC334A95}" type="slidenum">
              <a:rPr lang="fi-FI" smtClean="0"/>
              <a:pPr/>
              <a:t>15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/>
              <a:t>2014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9233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Liikenneonnettomuuksien tutkijalautakunnat – kuolemaan johtaneet moottoriajoneuvo-onnettomuudet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6B45-C0B9-45F9-A4C9-FAB4EC334A95}" type="slidenum">
              <a:rPr lang="fi-FI" smtClean="0"/>
              <a:pPr/>
              <a:t>16</a:t>
            </a:fld>
            <a:endParaRPr lang="fi-FI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/>
              <a:t>2014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982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670" y="1044327"/>
            <a:ext cx="9624060" cy="792356"/>
          </a:xfrm>
        </p:spPr>
        <p:txBody>
          <a:bodyPr>
            <a:normAutofit fontScale="90000"/>
          </a:bodyPr>
          <a:lstStyle/>
          <a:p>
            <a:r>
              <a:rPr lang="fi-FI" dirty="0"/>
              <a:t>O</a:t>
            </a:r>
            <a:r>
              <a:rPr lang="fi-FI" dirty="0" smtClean="0"/>
              <a:t>nnettomuuksien ja niissä kuolleiden tai vammautuneiden henkilöiden lukumäärä vuosina 1994–2013 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6B45-C0B9-45F9-A4C9-FAB4EC334A95}" type="slidenum">
              <a:rPr lang="fi-FI" smtClean="0"/>
              <a:pPr/>
              <a:t>17</a:t>
            </a:fld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/>
              <a:t>2014</a:t>
            </a:r>
            <a:endParaRPr lang="fi-FI" dirty="0"/>
          </a:p>
        </p:txBody>
      </p:sp>
      <p:pic>
        <p:nvPicPr>
          <p:cNvPr id="6" name="Kuva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244" y="1980431"/>
            <a:ext cx="8496944" cy="49685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311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500" dirty="0"/>
              <a:t>O</a:t>
            </a:r>
            <a:r>
              <a:rPr lang="fi-FI" sz="2500" dirty="0" smtClean="0"/>
              <a:t>nnettomuustyyppi vuosina 1993-2013</a:t>
            </a:r>
            <a:endParaRPr lang="fi-FI" sz="250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6B45-C0B9-45F9-A4C9-FAB4EC334A95}" type="slidenum">
              <a:rPr lang="fi-FI" smtClean="0"/>
              <a:pPr/>
              <a:t>18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/>
              <a:t>2014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80" y="1764407"/>
            <a:ext cx="9386458" cy="4680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761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Yleistä onnettomuuksista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u="sng" dirty="0" smtClean="0"/>
              <a:t>Tapahtumakuukausi</a:t>
            </a:r>
            <a:r>
              <a:rPr lang="fi-FI" dirty="0" smtClean="0"/>
              <a:t>: noin 35 % onnettomuuksista tapahtuu kesä–elokuussa </a:t>
            </a:r>
          </a:p>
          <a:p>
            <a:r>
              <a:rPr lang="fi-FI" u="sng" dirty="0" smtClean="0"/>
              <a:t>Valoisuus:</a:t>
            </a:r>
            <a:r>
              <a:rPr lang="fi-FI" dirty="0" smtClean="0"/>
              <a:t> noin 70 % onnettomuuksista tapahtuu päivänvalossa</a:t>
            </a:r>
            <a:endParaRPr lang="fi-FI" u="sng" dirty="0" smtClean="0"/>
          </a:p>
          <a:p>
            <a:r>
              <a:rPr lang="fi-FI" u="sng" dirty="0" smtClean="0"/>
              <a:t>Kelityyppi</a:t>
            </a:r>
            <a:r>
              <a:rPr lang="fi-FI" dirty="0" smtClean="0"/>
              <a:t>: noin 70 % onnettomuuksista tapahtuu kuivalla kesä- tai talvikelillä</a:t>
            </a:r>
          </a:p>
          <a:p>
            <a:r>
              <a:rPr lang="fi-FI" u="sng" dirty="0"/>
              <a:t>A</a:t>
            </a:r>
            <a:r>
              <a:rPr lang="fi-FI" u="sng" dirty="0" smtClean="0"/>
              <a:t>joneuvo</a:t>
            </a:r>
            <a:r>
              <a:rPr lang="fi-FI" dirty="0" smtClean="0"/>
              <a:t>: noin 80 % onnettomuuksista aiheuttajakuljettajan ajoneuvo on henkilö-/pakettiauto </a:t>
            </a:r>
          </a:p>
          <a:p>
            <a:r>
              <a:rPr lang="fi-FI" u="sng" dirty="0" smtClean="0"/>
              <a:t>Sukupuoli:</a:t>
            </a:r>
            <a:r>
              <a:rPr lang="fi-FI" dirty="0" smtClean="0"/>
              <a:t> noin 85 % aiheuttajakuljettajista on miehiä</a:t>
            </a:r>
            <a:endParaRPr lang="fi-FI" dirty="0" smtClean="0">
              <a:solidFill>
                <a:srgbClr val="FF0000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6B45-C0B9-45F9-A4C9-FAB4EC334A95}" type="slidenum">
              <a:rPr lang="fi-FI" smtClean="0"/>
              <a:pPr/>
              <a:t>19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/>
              <a:t>2014</a:t>
            </a:r>
            <a:endParaRPr lang="fi-FI" dirty="0"/>
          </a:p>
        </p:txBody>
      </p:sp>
      <p:pic>
        <p:nvPicPr>
          <p:cNvPr id="5122" name="Picture 2" descr="C:\Users\Ilkka Nummelin\AppData\Local\Microsoft\Windows\Temporary Internet Files\Content.IE5\LLYXUCLQ\car-accident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66980" y="4902647"/>
            <a:ext cx="2496560" cy="187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98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Sisältö</a:t>
            </a:r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6B45-C0B9-45F9-A4C9-FAB4EC334A95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Liikennevakuutuskeskuksen tehtävät lyhyesti</a:t>
            </a:r>
          </a:p>
          <a:p>
            <a:pPr marL="0" indent="0">
              <a:buNone/>
            </a:pPr>
            <a:endParaRPr lang="fi-FI" dirty="0" smtClean="0"/>
          </a:p>
          <a:p>
            <a:r>
              <a:rPr lang="fi-FI" dirty="0" smtClean="0"/>
              <a:t>Liikennevakuutuksesta korvatut vahingot</a:t>
            </a:r>
          </a:p>
          <a:p>
            <a:pPr marL="0" indent="0">
              <a:buNone/>
            </a:pPr>
            <a:endParaRPr lang="fi-FI" dirty="0" smtClean="0"/>
          </a:p>
          <a:p>
            <a:r>
              <a:rPr lang="fi-FI" dirty="0"/>
              <a:t>L</a:t>
            </a:r>
            <a:r>
              <a:rPr lang="fi-FI" dirty="0" smtClean="0"/>
              <a:t>iikenneonnettomuuksien tutkijalautakunnat – kuolemaan johtaneet onnettomuudet</a:t>
            </a:r>
          </a:p>
          <a:p>
            <a:pPr marL="0" indent="0">
              <a:buNone/>
            </a:pPr>
            <a:endParaRPr lang="fi-FI" dirty="0" smtClean="0"/>
          </a:p>
          <a:p>
            <a:r>
              <a:rPr lang="fi-FI" dirty="0" err="1" smtClean="0"/>
              <a:t>Onnettomuuscase</a:t>
            </a:r>
            <a:r>
              <a:rPr lang="fi-FI" dirty="0" smtClean="0"/>
              <a:t> </a:t>
            </a:r>
            <a:r>
              <a:rPr lang="fi-FI" dirty="0"/>
              <a:t>1</a:t>
            </a:r>
            <a:r>
              <a:rPr lang="fi-FI" dirty="0" smtClean="0"/>
              <a:t>: Huurteiset ikkunat</a:t>
            </a:r>
          </a:p>
          <a:p>
            <a:endParaRPr lang="fi-FI" dirty="0"/>
          </a:p>
          <a:p>
            <a:r>
              <a:rPr lang="fi-FI" dirty="0" err="1" smtClean="0"/>
              <a:t>Onnettomuuscase</a:t>
            </a:r>
            <a:r>
              <a:rPr lang="fi-FI" dirty="0" smtClean="0"/>
              <a:t> </a:t>
            </a:r>
            <a:r>
              <a:rPr lang="fi-FI" dirty="0"/>
              <a:t>2: Märkä tie, leveät renkaat, suuri tilannenopeus</a:t>
            </a:r>
            <a:endParaRPr lang="fi-FI" dirty="0" smtClean="0"/>
          </a:p>
          <a:p>
            <a:endParaRPr lang="fi-FI" dirty="0"/>
          </a:p>
          <a:p>
            <a:r>
              <a:rPr lang="fi-FI" dirty="0" smtClean="0"/>
              <a:t>Maksimoi turvallisuustekijät - ajoneuvojen turvallisuus</a:t>
            </a:r>
            <a:endParaRPr lang="fi-FI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/>
              <a:t>2014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9061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40" y="1620391"/>
            <a:ext cx="9377534" cy="4680520"/>
          </a:xfrm>
          <a:prstGeom prst="rect">
            <a:avLst/>
          </a:prstGeom>
          <a:noFill/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A</a:t>
            </a:r>
            <a:r>
              <a:rPr lang="fi-FI" dirty="0" smtClean="0"/>
              <a:t>iheuttajakuljettajan ikä </a:t>
            </a:r>
            <a:r>
              <a:rPr lang="fi-FI" dirty="0"/>
              <a:t>vuosina </a:t>
            </a:r>
            <a:r>
              <a:rPr lang="fi-FI" dirty="0" smtClean="0"/>
              <a:t>1994–2013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6B45-C0B9-45F9-A4C9-FAB4EC334A95}" type="slidenum">
              <a:rPr lang="fi-FI" smtClean="0"/>
              <a:pPr/>
              <a:t>20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/>
              <a:t>2014</a:t>
            </a:r>
            <a:endParaRPr lang="fi-FI" dirty="0"/>
          </a:p>
        </p:txBody>
      </p:sp>
      <p:grpSp>
        <p:nvGrpSpPr>
          <p:cNvPr id="20" name="Ryhmä 19"/>
          <p:cNvGrpSpPr/>
          <p:nvPr/>
        </p:nvGrpSpPr>
        <p:grpSpPr>
          <a:xfrm>
            <a:off x="1066725" y="1692399"/>
            <a:ext cx="3415879" cy="567186"/>
            <a:chOff x="778692" y="1845293"/>
            <a:chExt cx="3415879" cy="567186"/>
          </a:xfrm>
        </p:grpSpPr>
        <p:sp>
          <p:nvSpPr>
            <p:cNvPr id="9" name="Suorakulmio 8"/>
            <p:cNvSpPr/>
            <p:nvPr/>
          </p:nvSpPr>
          <p:spPr>
            <a:xfrm>
              <a:off x="778692" y="1845293"/>
              <a:ext cx="3415879" cy="495178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i-FI" sz="2200" dirty="0" err="1" smtClean="0"/>
            </a:p>
          </p:txBody>
        </p:sp>
        <p:sp>
          <p:nvSpPr>
            <p:cNvPr id="10" name="Tekstiruutu 9"/>
            <p:cNvSpPr txBox="1"/>
            <p:nvPr/>
          </p:nvSpPr>
          <p:spPr>
            <a:xfrm>
              <a:off x="778693" y="1845293"/>
              <a:ext cx="3415878" cy="56718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fi-FI" sz="2200" dirty="0" smtClean="0"/>
                <a:t>Huomioi ikäryhmien koot! </a:t>
              </a:r>
            </a:p>
          </p:txBody>
        </p:sp>
      </p:grpSp>
      <p:grpSp>
        <p:nvGrpSpPr>
          <p:cNvPr id="19" name="Ryhmä 18"/>
          <p:cNvGrpSpPr/>
          <p:nvPr/>
        </p:nvGrpSpPr>
        <p:grpSpPr>
          <a:xfrm>
            <a:off x="2826419" y="6525813"/>
            <a:ext cx="5400601" cy="855218"/>
            <a:chOff x="1890315" y="4221557"/>
            <a:chExt cx="5400601" cy="855218"/>
          </a:xfrm>
        </p:grpSpPr>
        <p:sp>
          <p:nvSpPr>
            <p:cNvPr id="13" name="Suorakulmio 12"/>
            <p:cNvSpPr/>
            <p:nvPr/>
          </p:nvSpPr>
          <p:spPr>
            <a:xfrm>
              <a:off x="1890315" y="4221557"/>
              <a:ext cx="5400600" cy="855218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i-FI" sz="2200" dirty="0" err="1" smtClean="0"/>
            </a:p>
          </p:txBody>
        </p:sp>
        <p:sp>
          <p:nvSpPr>
            <p:cNvPr id="14" name="Tekstiruutu 13"/>
            <p:cNvSpPr txBox="1"/>
            <p:nvPr/>
          </p:nvSpPr>
          <p:spPr>
            <a:xfrm>
              <a:off x="2002828" y="4221557"/>
              <a:ext cx="5288088" cy="56718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fi-FI" sz="2200" dirty="0" smtClean="0"/>
                <a:t>Noin joka neljäs onnettomuus on alle 25-vuotiaan kuljettajan aiheuttama</a:t>
              </a:r>
            </a:p>
          </p:txBody>
        </p:sp>
      </p:grpSp>
      <p:cxnSp>
        <p:nvCxnSpPr>
          <p:cNvPr id="15" name="Suora nuoliyhdysviiva 14"/>
          <p:cNvCxnSpPr/>
          <p:nvPr/>
        </p:nvCxnSpPr>
        <p:spPr>
          <a:xfrm>
            <a:off x="4482604" y="2187577"/>
            <a:ext cx="741784" cy="184459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Suora nuoliyhdysviiva 21"/>
          <p:cNvCxnSpPr/>
          <p:nvPr/>
        </p:nvCxnSpPr>
        <p:spPr>
          <a:xfrm>
            <a:off x="2650900" y="2224213"/>
            <a:ext cx="751584" cy="147823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uora nuoliyhdysviiva 16"/>
          <p:cNvCxnSpPr/>
          <p:nvPr/>
        </p:nvCxnSpPr>
        <p:spPr>
          <a:xfrm>
            <a:off x="4488952" y="1945342"/>
            <a:ext cx="2225900" cy="3527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" name="Tekstiruutu 2"/>
          <p:cNvSpPr txBox="1"/>
          <p:nvPr/>
        </p:nvSpPr>
        <p:spPr>
          <a:xfrm>
            <a:off x="3402484" y="2268463"/>
            <a:ext cx="457200" cy="4572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fi-FI" sz="1600" b="1" dirty="0" smtClean="0"/>
              <a:t>4 ikävuotta</a:t>
            </a:r>
          </a:p>
        </p:txBody>
      </p:sp>
      <p:sp>
        <p:nvSpPr>
          <p:cNvPr id="16" name="Tekstiruutu 15"/>
          <p:cNvSpPr txBox="1"/>
          <p:nvPr/>
        </p:nvSpPr>
        <p:spPr>
          <a:xfrm>
            <a:off x="5130676" y="2290167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fi-FI" sz="1600" b="1" dirty="0" smtClean="0"/>
              <a:t>20v</a:t>
            </a:r>
          </a:p>
        </p:txBody>
      </p:sp>
      <p:sp>
        <p:nvSpPr>
          <p:cNvPr id="18" name="Tekstiruutu 17"/>
          <p:cNvSpPr txBox="1"/>
          <p:nvPr/>
        </p:nvSpPr>
        <p:spPr>
          <a:xfrm>
            <a:off x="6498828" y="2290167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fi-FI" sz="1600" b="1" dirty="0" smtClean="0"/>
              <a:t>20v</a:t>
            </a:r>
          </a:p>
        </p:txBody>
      </p:sp>
    </p:spTree>
    <p:extLst>
      <p:ext uri="{BB962C8B-B14F-4D97-AF65-F5344CB8AC3E}">
        <p14:creationId xmlns:p14="http://schemas.microsoft.com/office/powerpoint/2010/main" val="364205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32" y="2124447"/>
            <a:ext cx="9120159" cy="4752528"/>
          </a:xfrm>
          <a:prstGeom prst="rect">
            <a:avLst/>
          </a:prstGeom>
          <a:noFill/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670" y="1044059"/>
            <a:ext cx="9624060" cy="792356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Aiheuttajakuljettajan veren alkoholipitoisuus ja ylinopeus vuosina 1994–2013 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6B45-C0B9-45F9-A4C9-FAB4EC334A95}" type="slidenum">
              <a:rPr lang="fi-FI" smtClean="0"/>
              <a:pPr/>
              <a:t>21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/>
              <a:t>2014</a:t>
            </a:r>
            <a:endParaRPr lang="fi-FI" dirty="0"/>
          </a:p>
        </p:txBody>
      </p:sp>
      <p:grpSp>
        <p:nvGrpSpPr>
          <p:cNvPr id="3" name="Ryhmä 2"/>
          <p:cNvGrpSpPr/>
          <p:nvPr/>
        </p:nvGrpSpPr>
        <p:grpSpPr>
          <a:xfrm>
            <a:off x="5634732" y="1980431"/>
            <a:ext cx="5184576" cy="1296144"/>
            <a:chOff x="5183896" y="1902588"/>
            <a:chExt cx="5184576" cy="1296144"/>
          </a:xfrm>
        </p:grpSpPr>
        <p:sp>
          <p:nvSpPr>
            <p:cNvPr id="14" name="Suorakulmio 13"/>
            <p:cNvSpPr/>
            <p:nvPr/>
          </p:nvSpPr>
          <p:spPr>
            <a:xfrm>
              <a:off x="5183896" y="1902588"/>
              <a:ext cx="5184576" cy="1296144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i-FI" sz="2200" dirty="0" err="1" smtClean="0"/>
            </a:p>
          </p:txBody>
        </p:sp>
        <p:sp>
          <p:nvSpPr>
            <p:cNvPr id="15" name="Tekstiruutu 14"/>
            <p:cNvSpPr txBox="1"/>
            <p:nvPr/>
          </p:nvSpPr>
          <p:spPr>
            <a:xfrm>
              <a:off x="5255904" y="1902588"/>
              <a:ext cx="5112568" cy="129614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fi-FI" sz="2200" dirty="0" smtClean="0"/>
                <a:t>Vuonna 2013, noin </a:t>
              </a:r>
              <a:r>
                <a:rPr lang="fi-FI" sz="2200" dirty="0"/>
                <a:t>5</a:t>
              </a:r>
              <a:r>
                <a:rPr lang="fi-FI" sz="2200" dirty="0" smtClean="0"/>
                <a:t>5 % alle 25-vuotiaista aiheuttajakuljettajista ajoi ylinopeutta ja noin </a:t>
              </a:r>
              <a:r>
                <a:rPr lang="fi-FI" sz="2200" dirty="0"/>
                <a:t>3</a:t>
              </a:r>
              <a:r>
                <a:rPr lang="fi-FI" sz="2200" dirty="0" smtClean="0"/>
                <a:t>5 % humalassa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574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220" y="1667905"/>
            <a:ext cx="8640960" cy="448899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T</a:t>
            </a:r>
            <a:r>
              <a:rPr lang="fi-FI" dirty="0" smtClean="0"/>
              <a:t>urvavyön käyttämättömyys vuosina 1994–2013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6B45-C0B9-45F9-A4C9-FAB4EC334A95}" type="slidenum">
              <a:rPr lang="fi-FI" smtClean="0"/>
              <a:pPr/>
              <a:t>22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/>
              <a:t>2014</a:t>
            </a:r>
            <a:endParaRPr lang="fi-FI" dirty="0"/>
          </a:p>
        </p:txBody>
      </p:sp>
      <p:sp>
        <p:nvSpPr>
          <p:cNvPr id="9" name="Suorakulmio 8"/>
          <p:cNvSpPr/>
          <p:nvPr/>
        </p:nvSpPr>
        <p:spPr>
          <a:xfrm>
            <a:off x="2394372" y="6259898"/>
            <a:ext cx="5904656" cy="115796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2200" dirty="0" err="1" smtClean="0"/>
          </a:p>
        </p:txBody>
      </p:sp>
      <p:sp>
        <p:nvSpPr>
          <p:cNvPr id="10" name="Tekstiruutu 9"/>
          <p:cNvSpPr txBox="1"/>
          <p:nvPr/>
        </p:nvSpPr>
        <p:spPr>
          <a:xfrm>
            <a:off x="2537318" y="6265735"/>
            <a:ext cx="5905726" cy="115212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i-FI" sz="2200" dirty="0" smtClean="0"/>
              <a:t>Vuonna 2013 noin 35 % alle 25 vuotiaista ei käyttänyt turvavyötä – ainakin 5 nuorta olisi selvinnyt hengissä turvavyötä käyttämällä</a:t>
            </a:r>
          </a:p>
        </p:txBody>
      </p:sp>
    </p:spTree>
    <p:extLst>
      <p:ext uri="{BB962C8B-B14F-4D97-AF65-F5344CB8AC3E}">
        <p14:creationId xmlns:p14="http://schemas.microsoft.com/office/powerpoint/2010/main" val="69690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Alle 25-vuotiaiden aiheuttajakuljettajien riskit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34670" y="1836415"/>
            <a:ext cx="9624060" cy="5302754"/>
          </a:xfrm>
        </p:spPr>
        <p:txBody>
          <a:bodyPr>
            <a:normAutofit lnSpcReduction="10000"/>
          </a:bodyPr>
          <a:lstStyle/>
          <a:p>
            <a:r>
              <a:rPr lang="fi-FI" dirty="0" smtClean="0"/>
              <a:t>TOP 3 -välittömät riskit vuosilta 2004–2013 (</a:t>
            </a:r>
            <a:r>
              <a:rPr lang="fi-FI" i="1" dirty="0" smtClean="0"/>
              <a:t>aktiivisesti onnettomuuden syntyyn vaikuttanut riskitekijä</a:t>
            </a:r>
            <a:r>
              <a:rPr lang="fi-FI" dirty="0" smtClean="0"/>
              <a:t>):</a:t>
            </a:r>
          </a:p>
          <a:p>
            <a:pPr lvl="1"/>
            <a:r>
              <a:rPr lang="fi-FI" dirty="0" smtClean="0"/>
              <a:t>Ajoneuvon käsittelyvirheet tai ajotoiminnat: n. 40 % onnettomuuksista (esim. virheellinen ajolinja, virheellinen ohjausliike)</a:t>
            </a:r>
          </a:p>
          <a:p>
            <a:pPr lvl="1"/>
            <a:r>
              <a:rPr lang="fi-FI" dirty="0"/>
              <a:t>Osallisen ennakointi- ja arviointivirheet: n. 25 % onnettomuuksista (esim. virheellinen arviointi omista kulkumahdollisuuksista (nopeus, väistäminen), ajoi tilanteeseen ennakoimatta tai varmistamatta)</a:t>
            </a:r>
          </a:p>
          <a:p>
            <a:pPr lvl="1"/>
            <a:r>
              <a:rPr lang="fi-FI" dirty="0" smtClean="0"/>
              <a:t>Osallisen havaintovirheet: n. 15 % onnettomuuksista (esim. ei havainnut toista osapuolta tai tilannetta) </a:t>
            </a:r>
          </a:p>
          <a:p>
            <a:pPr lvl="1"/>
            <a:endParaRPr lang="fi-FI" dirty="0"/>
          </a:p>
          <a:p>
            <a:r>
              <a:rPr lang="fi-FI" dirty="0" smtClean="0"/>
              <a:t>Taustariskeissä (</a:t>
            </a:r>
            <a:r>
              <a:rPr lang="fi-FI" i="1" dirty="0" smtClean="0"/>
              <a:t>taustalla vaikuttavat riskit, jotka </a:t>
            </a:r>
            <a:r>
              <a:rPr lang="fi-FI" i="1" dirty="0"/>
              <a:t>mahdollistavat tai eivät estä tapahtumien kohtalokasta </a:t>
            </a:r>
            <a:r>
              <a:rPr lang="fi-FI" i="1" dirty="0" smtClean="0"/>
              <a:t>kulkua tai lisäävät vammoja</a:t>
            </a:r>
            <a:r>
              <a:rPr lang="fi-FI" dirty="0" smtClean="0"/>
              <a:t>) korostuvat erityisesti: </a:t>
            </a:r>
          </a:p>
          <a:p>
            <a:pPr lvl="1"/>
            <a:r>
              <a:rPr lang="fi-FI" dirty="0" smtClean="0"/>
              <a:t>kuljettajan tilaan (väsymys, alkoholi, lääkkeet, kiire jne.), </a:t>
            </a:r>
          </a:p>
          <a:p>
            <a:pPr lvl="1"/>
            <a:r>
              <a:rPr lang="fi-FI" dirty="0" smtClean="0"/>
              <a:t>ennakointiin ja liikennetilanteeseen (esim. ajonopeus) sekä</a:t>
            </a:r>
          </a:p>
          <a:p>
            <a:pPr lvl="1"/>
            <a:r>
              <a:rPr lang="fi-FI" dirty="0"/>
              <a:t>k</a:t>
            </a:r>
            <a:r>
              <a:rPr lang="fi-FI" dirty="0" smtClean="0"/>
              <a:t>olariturvallisuuteen (esim. turvavyö, turvatyynyt) liittyvät riskitekijät </a:t>
            </a:r>
          </a:p>
          <a:p>
            <a:pPr lvl="1"/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6B45-C0B9-45F9-A4C9-FAB4EC334A95}" type="slidenum">
              <a:rPr lang="fi-FI" smtClean="0"/>
              <a:pPr/>
              <a:t>23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/>
              <a:t>2014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714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Liikenneonnettomuuksien tutkijalautakunnat -</a:t>
            </a:r>
            <a:br>
              <a:rPr lang="fi-FI" dirty="0"/>
            </a:br>
            <a:r>
              <a:rPr lang="fi-FI" dirty="0" err="1" smtClean="0"/>
              <a:t>Onnettomuuscase</a:t>
            </a:r>
            <a:r>
              <a:rPr lang="fi-FI" dirty="0" smtClean="0"/>
              <a:t> 1: Huurteiset ikkunat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6B45-C0B9-45F9-A4C9-FAB4EC334A95}" type="slidenum">
              <a:rPr lang="fi-FI" smtClean="0"/>
              <a:pPr/>
              <a:t>24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/>
              <a:t>2014</a:t>
            </a:r>
            <a:endParaRPr lang="fi-FI" dirty="0"/>
          </a:p>
        </p:txBody>
      </p:sp>
      <p:pic>
        <p:nvPicPr>
          <p:cNvPr id="2052" name="Picture 4" descr="C:\Users\Ilkka Nummelin\AppData\Local\Microsoft\Windows\Temporary Internet Files\Content.IE5\QY737CKJ\1st-light-festival-snowflake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7100" y="4692674"/>
            <a:ext cx="962342" cy="96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Ilkka Nummelin\AppData\Local\Microsoft\Windows\Temporary Internet Files\Content.IE5\QY737CKJ\1st-light-festival-snowflake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180" y="5543201"/>
            <a:ext cx="673657" cy="672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Ilkka Nummelin\AppData\Local\Microsoft\Windows\Temporary Internet Files\Content.IE5\QY737CKJ\1st-light-festival-snowflake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403" y="5652839"/>
            <a:ext cx="840884" cy="83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58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Taustatiedot</a:t>
            </a:r>
            <a:endParaRPr lang="fi-FI" dirty="0"/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Nuori kuljettaja oli henkilöautolla lähdössä asioimaan</a:t>
            </a:r>
            <a:endParaRPr lang="fi-FI" dirty="0" smtClean="0">
              <a:solidFill>
                <a:srgbClr val="FF0000"/>
              </a:solidFill>
            </a:endParaRPr>
          </a:p>
          <a:p>
            <a:endParaRPr lang="fi-FI" dirty="0">
              <a:solidFill>
                <a:srgbClr val="FF0000"/>
              </a:solidFill>
            </a:endParaRPr>
          </a:p>
          <a:p>
            <a:r>
              <a:rPr lang="fi-FI" dirty="0" smtClean="0"/>
              <a:t>Oli aurinkoinen syksyinen aamupäivä. </a:t>
            </a:r>
          </a:p>
          <a:p>
            <a:endParaRPr lang="fi-FI" dirty="0">
              <a:solidFill>
                <a:srgbClr val="FF0000"/>
              </a:solidFill>
            </a:endParaRPr>
          </a:p>
          <a:p>
            <a:r>
              <a:rPr lang="fi-FI" dirty="0" smtClean="0"/>
              <a:t>Tie oli kuiva ja ilman lämpötila +2 astetta. Lämpötila oli yöllä ollut pakkasella.</a:t>
            </a:r>
          </a:p>
          <a:p>
            <a:endParaRPr lang="fi-FI" dirty="0">
              <a:solidFill>
                <a:srgbClr val="FF0000"/>
              </a:solidFill>
            </a:endParaRPr>
          </a:p>
          <a:p>
            <a:r>
              <a:rPr lang="fi-FI" dirty="0" smtClean="0"/>
              <a:t>Onnettomuus sattui liittymässä taajamassa 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6B45-C0B9-45F9-A4C9-FAB4EC334A95}" type="slidenum">
              <a:rPr lang="fi-FI" smtClean="0"/>
              <a:pPr/>
              <a:t>25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/>
              <a:t>2014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0592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40" y="1919533"/>
            <a:ext cx="10058400" cy="481342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Onnettomuuspaikka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6B45-C0B9-45F9-A4C9-FAB4EC334A95}" type="slidenum">
              <a:rPr lang="fi-FI" smtClean="0"/>
              <a:pPr/>
              <a:t>26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/>
              <a:t>2014</a:t>
            </a:r>
            <a:endParaRPr lang="fi-FI" dirty="0"/>
          </a:p>
        </p:txBody>
      </p:sp>
      <p:sp>
        <p:nvSpPr>
          <p:cNvPr id="7" name="Nuoli vasemmalle 6"/>
          <p:cNvSpPr/>
          <p:nvPr/>
        </p:nvSpPr>
        <p:spPr>
          <a:xfrm>
            <a:off x="4159118" y="1836415"/>
            <a:ext cx="2304256" cy="576064"/>
          </a:xfrm>
          <a:prstGeom prst="lef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 dirty="0" err="1" smtClean="0"/>
          </a:p>
        </p:txBody>
      </p:sp>
      <p:sp>
        <p:nvSpPr>
          <p:cNvPr id="8" name="Nuoli vasemmalle 7"/>
          <p:cNvSpPr/>
          <p:nvPr/>
        </p:nvSpPr>
        <p:spPr>
          <a:xfrm rot="3203033">
            <a:off x="2790175" y="3829087"/>
            <a:ext cx="2304256" cy="57606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 dirty="0" err="1" smtClean="0"/>
          </a:p>
        </p:txBody>
      </p:sp>
      <p:sp>
        <p:nvSpPr>
          <p:cNvPr id="9" name="Plus 8"/>
          <p:cNvSpPr/>
          <p:nvPr/>
        </p:nvSpPr>
        <p:spPr>
          <a:xfrm rot="18572203">
            <a:off x="2627883" y="1787505"/>
            <a:ext cx="792088" cy="792088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 dirty="0" err="1" smtClean="0"/>
          </a:p>
        </p:txBody>
      </p:sp>
      <p:sp>
        <p:nvSpPr>
          <p:cNvPr id="3" name="Tekstiruutu 2"/>
          <p:cNvSpPr txBox="1"/>
          <p:nvPr/>
        </p:nvSpPr>
        <p:spPr>
          <a:xfrm>
            <a:off x="4698628" y="1939847"/>
            <a:ext cx="1440160" cy="4523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i-FI" sz="1800" dirty="0" smtClean="0"/>
              <a:t>Jalankulkija</a:t>
            </a:r>
          </a:p>
        </p:txBody>
      </p:sp>
      <p:sp>
        <p:nvSpPr>
          <p:cNvPr id="10" name="Tekstiruutu 9"/>
          <p:cNvSpPr txBox="1"/>
          <p:nvPr/>
        </p:nvSpPr>
        <p:spPr>
          <a:xfrm rot="3192626">
            <a:off x="3229181" y="3991275"/>
            <a:ext cx="1467774" cy="4314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i-FI" sz="1800" dirty="0" smtClean="0"/>
              <a:t>Henkilöauto</a:t>
            </a:r>
          </a:p>
        </p:txBody>
      </p:sp>
    </p:spTree>
    <p:extLst>
      <p:ext uri="{BB962C8B-B14F-4D97-AF65-F5344CB8AC3E}">
        <p14:creationId xmlns:p14="http://schemas.microsoft.com/office/powerpoint/2010/main" val="143627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A-osallinen - henkilöauto</a:t>
            </a:r>
            <a:endParaRPr lang="fi-FI" dirty="0"/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Nuori kuljettaja ajoi taajamassa maltillisesti nopeusrajoitusta noudattaen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 smtClean="0"/>
              <a:t>Kuljettaja lähestyi valo-ohjattua liittymää, jossa valo-ohjaus oli kytketty pois päältä. Liittymä oli kuljettajan ajosuunnasta varustettu kahdella kärkikolmiolla</a:t>
            </a:r>
          </a:p>
          <a:p>
            <a:endParaRPr lang="fi-FI" dirty="0" smtClean="0"/>
          </a:p>
          <a:p>
            <a:r>
              <a:rPr lang="fi-FI" dirty="0" smtClean="0"/>
              <a:t>Kuljettajan aikomuksena oli kääntyä vasemmalle. Hän pysähtyi suojatien eteen väistääkseen päätien ajoneuvoliikennettä</a:t>
            </a:r>
          </a:p>
          <a:p>
            <a:endParaRPr lang="fi-FI" dirty="0" smtClean="0"/>
          </a:p>
          <a:p>
            <a:r>
              <a:rPr lang="fi-FI" dirty="0" smtClean="0"/>
              <a:t>Kuljettaja lähti liikkeelle ja törmäsi oikealta tulleeseen jalankulkijaan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r>
              <a:rPr lang="fi-FI" dirty="0" smtClean="0"/>
              <a:t>Jalankulkija kaatui ja jäi auton alle. Jalankulkija menehtyi.</a:t>
            </a:r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endParaRPr lang="fi-FI" dirty="0"/>
          </a:p>
          <a:p>
            <a:endParaRPr lang="fi-FI" dirty="0" smtClean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6B45-C0B9-45F9-A4C9-FAB4EC334A95}" type="slidenum">
              <a:rPr lang="fi-FI" smtClean="0"/>
              <a:pPr/>
              <a:t>27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/>
              <a:t>2014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0036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732" y="2581495"/>
            <a:ext cx="4788160" cy="4223472"/>
          </a:xfrm>
          <a:prstGeom prst="rect">
            <a:avLst/>
          </a:prstGeom>
        </p:spPr>
      </p:pic>
      <p:pic>
        <p:nvPicPr>
          <p:cNvPr id="13" name="Sisällön paikkamerkki 1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64" y="1836415"/>
            <a:ext cx="4873876" cy="4764087"/>
          </a:xfrm>
        </p:spPr>
      </p:pic>
      <p:sp>
        <p:nvSpPr>
          <p:cNvPr id="9" name="Suorakulmio 8"/>
          <p:cNvSpPr/>
          <p:nvPr/>
        </p:nvSpPr>
        <p:spPr>
          <a:xfrm>
            <a:off x="738188" y="6228903"/>
            <a:ext cx="5544616" cy="115212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2200" dirty="0" err="1" smtClean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A-osallinen - huurteinen ikkuna ja etupuskuri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6B45-C0B9-45F9-A4C9-FAB4EC334A95}" type="slidenum">
              <a:rPr lang="fi-FI" smtClean="0"/>
              <a:pPr/>
              <a:t>28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/>
              <a:t>2014</a:t>
            </a:r>
            <a:endParaRPr lang="fi-FI" dirty="0"/>
          </a:p>
        </p:txBody>
      </p:sp>
      <p:sp>
        <p:nvSpPr>
          <p:cNvPr id="8" name="Tekstiruutu 7"/>
          <p:cNvSpPr txBox="1"/>
          <p:nvPr/>
        </p:nvSpPr>
        <p:spPr>
          <a:xfrm>
            <a:off x="738188" y="6228903"/>
            <a:ext cx="6120680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i-FI" sz="2200" dirty="0" smtClean="0"/>
              <a:t>Kuljettaja ei ollut puhdistanut autonsa sivuikkunoita ennen ajoon lähtöä. Kuvassa ikkunat ovat jo sulaneet jäästä.</a:t>
            </a:r>
          </a:p>
        </p:txBody>
      </p:sp>
      <p:sp>
        <p:nvSpPr>
          <p:cNvPr id="10" name="Suorakulmio 9"/>
          <p:cNvSpPr/>
          <p:nvPr/>
        </p:nvSpPr>
        <p:spPr>
          <a:xfrm>
            <a:off x="5616624" y="1764407"/>
            <a:ext cx="4842644" cy="79208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2200" dirty="0" err="1" smtClean="0"/>
          </a:p>
        </p:txBody>
      </p:sp>
      <p:sp>
        <p:nvSpPr>
          <p:cNvPr id="11" name="Tekstiruutu 10"/>
          <p:cNvSpPr txBox="1"/>
          <p:nvPr/>
        </p:nvSpPr>
        <p:spPr>
          <a:xfrm>
            <a:off x="5616624" y="1764407"/>
            <a:ext cx="5418708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i-FI" sz="2200" dirty="0" smtClean="0"/>
              <a:t>Jalankulkijan pää osui yliajavan auton etukulmaan</a:t>
            </a:r>
          </a:p>
        </p:txBody>
      </p:sp>
    </p:spTree>
    <p:extLst>
      <p:ext uri="{BB962C8B-B14F-4D97-AF65-F5344CB8AC3E}">
        <p14:creationId xmlns:p14="http://schemas.microsoft.com/office/powerpoint/2010/main" val="243688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Onnettomuuden riskitekijät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smtClean="0"/>
              <a:t>Välitön riskitekijä:</a:t>
            </a:r>
          </a:p>
          <a:p>
            <a:r>
              <a:rPr lang="fi-FI" dirty="0" smtClean="0"/>
              <a:t>A-osallinen ei havainnut jalankulkijaa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dirty="0" smtClean="0"/>
              <a:t>Taustariskit:</a:t>
            </a:r>
          </a:p>
          <a:p>
            <a:r>
              <a:rPr lang="fi-FI" dirty="0" smtClean="0"/>
              <a:t>A-osallisen sivuikkunat olivat jäässä, mikä vaikeutti jalankulkijan havaitsemista</a:t>
            </a:r>
          </a:p>
          <a:p>
            <a:endParaRPr lang="fi-FI" dirty="0" smtClean="0"/>
          </a:p>
          <a:p>
            <a:r>
              <a:rPr lang="fi-FI" dirty="0" smtClean="0"/>
              <a:t>A-osallinen kiinnitti erityistä huomiota päätien ajoneuvoliikenteeseen</a:t>
            </a:r>
          </a:p>
          <a:p>
            <a:endParaRPr lang="fi-FI" dirty="0"/>
          </a:p>
          <a:p>
            <a:r>
              <a:rPr lang="fi-FI" dirty="0" smtClean="0"/>
              <a:t>Liikennevalot olivat poissa käytöstä</a:t>
            </a:r>
          </a:p>
          <a:p>
            <a:endParaRPr lang="fi-FI" dirty="0" smtClean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6B45-C0B9-45F9-A4C9-FAB4EC334A95}" type="slidenum">
              <a:rPr lang="fi-FI" smtClean="0"/>
              <a:pPr/>
              <a:t>29</a:t>
            </a:fld>
            <a:endParaRPr lang="fi-FI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/>
              <a:t>2014</a:t>
            </a:r>
            <a:endParaRPr lang="fi-FI" dirty="0"/>
          </a:p>
        </p:txBody>
      </p:sp>
      <p:pic>
        <p:nvPicPr>
          <p:cNvPr id="3074" name="Picture 2" descr="C:\Users\Ilkka Nummelin\AppData\Local\Microsoft\Windows\Temporary Internet Files\Content.IE5\0IINGH4Z\warning-sign11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3084" y="5436815"/>
            <a:ext cx="1440160" cy="120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13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Liikennevakuutuskeskus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altLang="fi-FI" sz="2400" dirty="0">
                <a:solidFill>
                  <a:prstClr val="black"/>
                </a:solidFill>
              </a:rPr>
              <a:t>Liikennevakuutuskeskus on kaikkien Suomessa liikennevakuutustoimintaa harjoittavien </a:t>
            </a:r>
            <a:r>
              <a:rPr lang="fi-FI" altLang="fi-FI" sz="2400" b="1" dirty="0">
                <a:solidFill>
                  <a:prstClr val="black"/>
                </a:solidFill>
              </a:rPr>
              <a:t>vakuutusyhtiöiden yhteistyöelin</a:t>
            </a:r>
            <a:endParaRPr lang="fi-FI" altLang="fi-FI" sz="2400" dirty="0">
              <a:solidFill>
                <a:prstClr val="black"/>
              </a:solidFill>
            </a:endParaRPr>
          </a:p>
          <a:p>
            <a:pPr lvl="0"/>
            <a:endParaRPr lang="fi-FI" altLang="fi-FI" sz="2400" dirty="0">
              <a:solidFill>
                <a:prstClr val="black"/>
              </a:solidFill>
            </a:endParaRPr>
          </a:p>
          <a:p>
            <a:pPr lvl="0"/>
            <a:r>
              <a:rPr lang="fi-FI" altLang="fi-FI" sz="2400" dirty="0">
                <a:solidFill>
                  <a:prstClr val="black"/>
                </a:solidFill>
              </a:rPr>
              <a:t>Lisäksi LVK toimii kansallisena </a:t>
            </a:r>
            <a:r>
              <a:rPr lang="fi-FI" altLang="fi-FI" sz="2400" b="1" dirty="0">
                <a:solidFill>
                  <a:prstClr val="black"/>
                </a:solidFill>
              </a:rPr>
              <a:t>vihreä kortti -järjestelmän toimistona </a:t>
            </a:r>
            <a:r>
              <a:rPr lang="fi-FI" altLang="fi-FI" sz="2400" dirty="0">
                <a:solidFill>
                  <a:prstClr val="black"/>
                </a:solidFill>
              </a:rPr>
              <a:t>ja takuurahastona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6B45-C0B9-45F9-A4C9-FAB4EC334A95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/>
              <a:t>2014</a:t>
            </a:r>
            <a:endParaRPr lang="fi-FI" dirty="0"/>
          </a:p>
        </p:txBody>
      </p:sp>
      <p:sp>
        <p:nvSpPr>
          <p:cNvPr id="8" name="Pyöristetty suorakulmio 7"/>
          <p:cNvSpPr/>
          <p:nvPr/>
        </p:nvSpPr>
        <p:spPr>
          <a:xfrm>
            <a:off x="810196" y="4716735"/>
            <a:ext cx="9001000" cy="1872208"/>
          </a:xfrm>
          <a:prstGeom prst="roundRect">
            <a:avLst>
              <a:gd name="adj" fmla="val 6574"/>
            </a:avLst>
          </a:prstGeom>
          <a:solidFill>
            <a:sysClr val="window" lastClr="FFFFFF"/>
          </a:solidFill>
          <a:ln w="25400" cap="flat" cmpd="sng" algn="ctr">
            <a:solidFill>
              <a:srgbClr val="F5C04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200" b="0" i="0" u="none" strike="noStrike" kern="0" cap="none" spc="0" normalizeH="0" baseline="0" noProof="0" dirty="0" err="1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kstiruutu 8"/>
          <p:cNvSpPr txBox="1"/>
          <p:nvPr/>
        </p:nvSpPr>
        <p:spPr>
          <a:xfrm>
            <a:off x="810196" y="4788743"/>
            <a:ext cx="9001000" cy="158417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2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Liikennevakuutus on pakollinen liikenteessä käytettäville moottoriajoneuvoille</a:t>
            </a:r>
            <a:r>
              <a:rPr kumimoji="0" lang="fi-FI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 Se korvaa ajoneuvon liikenteeseen käyttämisestä johtuneet ajoneuvossa olleiden henkilövahingot sekä ulkopuolisten henkilö- ja omaisuusvahingot liikennevakuutuslain mukaisesti</a:t>
            </a:r>
          </a:p>
        </p:txBody>
      </p:sp>
    </p:spTree>
    <p:extLst>
      <p:ext uri="{BB962C8B-B14F-4D97-AF65-F5344CB8AC3E}">
        <p14:creationId xmlns:p14="http://schemas.microsoft.com/office/powerpoint/2010/main" val="428091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Miten onnettomuus olisi voitu estää?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Auton kaikkien ikkunoiden puhdistamisen tärkeyttä tulee korostaa - liikkeelle ei tule lähteä, ennen kuin täysi näkyvyys ajoneuvosta on saavutettu</a:t>
            </a:r>
          </a:p>
          <a:p>
            <a:endParaRPr lang="fi-FI" dirty="0" smtClean="0"/>
          </a:p>
          <a:p>
            <a:r>
              <a:rPr lang="fi-FI" dirty="0" smtClean="0"/>
              <a:t>Ajoneuvoliikenteen lisäksi tulee muistaa kiinnittää huomiota myös jalankulkijoihin ja polkupyöräilijöihin</a:t>
            </a:r>
            <a:endParaRPr lang="fi-FI" dirty="0"/>
          </a:p>
          <a:p>
            <a:endParaRPr lang="fi-FI" dirty="0" smtClean="0"/>
          </a:p>
          <a:p>
            <a:r>
              <a:rPr lang="fi-FI" dirty="0" smtClean="0"/>
              <a:t>Liikennevalojen tulee olla aina käytössä</a:t>
            </a:r>
          </a:p>
          <a:p>
            <a:endParaRPr lang="fi-FI" dirty="0"/>
          </a:p>
          <a:p>
            <a:r>
              <a:rPr lang="fi-FI" dirty="0" smtClean="0"/>
              <a:t>Törmäysvaroittimien laajempi käyttöönotto henkilöautoissa</a:t>
            </a:r>
          </a:p>
          <a:p>
            <a:endParaRPr lang="fi-FI" dirty="0" smtClean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6B45-C0B9-45F9-A4C9-FAB4EC334A95}" type="slidenum">
              <a:rPr lang="fi-FI" smtClean="0"/>
              <a:pPr/>
              <a:t>30</a:t>
            </a:fld>
            <a:endParaRPr lang="fi-FI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/>
              <a:t>2014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8858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err="1" smtClean="0"/>
              <a:t>VALT:n</a:t>
            </a:r>
            <a:r>
              <a:rPr lang="fi-FI" dirty="0" smtClean="0"/>
              <a:t> </a:t>
            </a:r>
            <a:r>
              <a:rPr lang="fi-FI" dirty="0" err="1" smtClean="0"/>
              <a:t>vinkkicorneri</a:t>
            </a:r>
            <a:r>
              <a:rPr lang="fi-FI" dirty="0" smtClean="0"/>
              <a:t> - näkyvyys autosta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34670" y="1862253"/>
            <a:ext cx="9624060" cy="5374761"/>
          </a:xfrm>
        </p:spPr>
        <p:txBody>
          <a:bodyPr>
            <a:normAutofit fontScale="92500"/>
          </a:bodyPr>
          <a:lstStyle/>
          <a:p>
            <a:r>
              <a:rPr lang="fi-FI" dirty="0" smtClean="0"/>
              <a:t>Lähtökohtana tulee olla: ”</a:t>
            </a:r>
            <a:r>
              <a:rPr lang="fi-FI" b="1" i="1" dirty="0" smtClean="0"/>
              <a:t>Älä lähde kiireessä - varaa aikaa auton puhdistamiseen</a:t>
            </a:r>
            <a:r>
              <a:rPr lang="fi-FI" dirty="0" smtClean="0"/>
              <a:t>”</a:t>
            </a:r>
          </a:p>
          <a:p>
            <a:r>
              <a:rPr lang="fi-FI" dirty="0" smtClean="0"/>
              <a:t>Pidä </a:t>
            </a:r>
            <a:r>
              <a:rPr lang="fi-FI" dirty="0"/>
              <a:t>autossasi aina muutamaa </a:t>
            </a:r>
            <a:r>
              <a:rPr lang="fi-FI" b="1" u="sng" dirty="0"/>
              <a:t>hyvää</a:t>
            </a:r>
            <a:r>
              <a:rPr lang="fi-FI" dirty="0"/>
              <a:t> jääraappaa ja lumiharjaa</a:t>
            </a:r>
          </a:p>
          <a:p>
            <a:r>
              <a:rPr lang="fi-FI" dirty="0" smtClean="0"/>
              <a:t>Suuntaa puhaltimet tuulilasiin ja säädä lämpötila &amp; tehokkuus optimaaliseksi. </a:t>
            </a:r>
          </a:p>
          <a:p>
            <a:r>
              <a:rPr lang="fi-FI" dirty="0" smtClean="0"/>
              <a:t>Puhdista auton </a:t>
            </a:r>
            <a:r>
              <a:rPr lang="fi-FI" b="1" u="sng" dirty="0" smtClean="0"/>
              <a:t>kaikki</a:t>
            </a:r>
            <a:r>
              <a:rPr lang="fi-FI" dirty="0" smtClean="0"/>
              <a:t> lasit</a:t>
            </a:r>
            <a:r>
              <a:rPr lang="fi-FI" b="1" dirty="0" smtClean="0"/>
              <a:t> </a:t>
            </a:r>
            <a:r>
              <a:rPr lang="fi-FI" dirty="0" smtClean="0"/>
              <a:t>huolellisesti</a:t>
            </a:r>
            <a:r>
              <a:rPr lang="fi-FI" b="1" dirty="0" smtClean="0"/>
              <a:t> </a:t>
            </a:r>
            <a:r>
              <a:rPr lang="fi-FI" dirty="0" smtClean="0"/>
              <a:t>lumesta, jäästä</a:t>
            </a:r>
            <a:r>
              <a:rPr lang="fi-FI" dirty="0"/>
              <a:t> </a:t>
            </a:r>
            <a:r>
              <a:rPr lang="fi-FI" dirty="0" smtClean="0"/>
              <a:t>ja huurteesta ennen ajoon lähtöä. Harjaa lumi pois myös konepelliltä ja katolta. Näit estät lumen pöllyämisen ja näkyvyyden heikkenemisen. </a:t>
            </a:r>
          </a:p>
          <a:p>
            <a:r>
              <a:rPr lang="fi-FI" dirty="0" smtClean="0"/>
              <a:t>Käytä mahdollisia </a:t>
            </a:r>
            <a:r>
              <a:rPr lang="fi-FI" b="1" u="sng" dirty="0" smtClean="0"/>
              <a:t>taka- ja/tai tuulilasin lämmittimiä</a:t>
            </a:r>
          </a:p>
          <a:p>
            <a:r>
              <a:rPr lang="fi-FI" dirty="0" smtClean="0"/>
              <a:t>Nopeuttaaksesi </a:t>
            </a:r>
            <a:r>
              <a:rPr lang="fi-FI" dirty="0"/>
              <a:t>ikkunoiden sisäpintojen sulamista käytä </a:t>
            </a:r>
            <a:r>
              <a:rPr lang="fi-FI" b="1" u="sng" dirty="0"/>
              <a:t>moottorinlämmitintä</a:t>
            </a:r>
            <a:r>
              <a:rPr lang="fi-FI" dirty="0"/>
              <a:t> suositusten mukaisesti ennen ajoon </a:t>
            </a:r>
            <a:r>
              <a:rPr lang="fi-FI" dirty="0" smtClean="0"/>
              <a:t>lähtöäsi</a:t>
            </a:r>
          </a:p>
          <a:p>
            <a:r>
              <a:rPr lang="fi-FI" dirty="0" smtClean="0"/>
              <a:t>Älä vie autoon sisälle ylimääräistä kosteutta/lunta</a:t>
            </a:r>
            <a:endParaRPr lang="fi-FI" dirty="0"/>
          </a:p>
          <a:p>
            <a:r>
              <a:rPr lang="fi-FI" dirty="0" smtClean="0"/>
              <a:t>Puhdista </a:t>
            </a:r>
            <a:r>
              <a:rPr lang="fi-FI" dirty="0"/>
              <a:t>myös </a:t>
            </a:r>
            <a:r>
              <a:rPr lang="fi-FI" b="1" u="sng" dirty="0"/>
              <a:t>peilit, ajo- ja jarruvalot sekä vilkut</a:t>
            </a:r>
            <a:r>
              <a:rPr lang="fi-FI" b="1" dirty="0"/>
              <a:t> </a:t>
            </a:r>
            <a:r>
              <a:rPr lang="fi-FI" dirty="0"/>
              <a:t>jäästä, lumesta ja liasta</a:t>
            </a:r>
          </a:p>
          <a:p>
            <a:r>
              <a:rPr lang="fi-FI" dirty="0" smtClean="0"/>
              <a:t>Poista lumi ja jää myös </a:t>
            </a:r>
            <a:r>
              <a:rPr lang="fi-FI" b="1" u="sng" dirty="0" smtClean="0"/>
              <a:t>tuulilasinpyyhkijöistä</a:t>
            </a:r>
            <a:r>
              <a:rPr lang="fi-FI" dirty="0" smtClean="0"/>
              <a:t> ja varmista niiden toimivuus</a:t>
            </a:r>
          </a:p>
          <a:p>
            <a:r>
              <a:rPr lang="fi-FI" dirty="0" smtClean="0"/>
              <a:t>Muista säännöllisesti puhdistaa myös auton </a:t>
            </a:r>
            <a:r>
              <a:rPr lang="fi-FI" b="1" u="sng" dirty="0" smtClean="0"/>
              <a:t>lasit sisäpuolelta</a:t>
            </a:r>
            <a:endParaRPr lang="fi-FI" b="1" u="sng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6B45-C0B9-45F9-A4C9-FAB4EC334A95}" type="slidenum">
              <a:rPr lang="fi-FI" smtClean="0"/>
              <a:pPr/>
              <a:t>31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/>
              <a:t>2014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6009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4705" y="2748535"/>
            <a:ext cx="9089390" cy="1464144"/>
          </a:xfrm>
        </p:spPr>
        <p:txBody>
          <a:bodyPr>
            <a:normAutofit/>
          </a:bodyPr>
          <a:lstStyle/>
          <a:p>
            <a:r>
              <a:rPr lang="fi-FI" dirty="0" smtClean="0"/>
              <a:t>Liikenneonnettomuuksien tutkijalautakunnat - </a:t>
            </a:r>
            <a:r>
              <a:rPr lang="fi-FI" dirty="0" err="1" smtClean="0"/>
              <a:t>Onnettomuuscase</a:t>
            </a:r>
            <a:r>
              <a:rPr lang="fi-FI" dirty="0" smtClean="0"/>
              <a:t> 2: Märkä tie, leveät renkaat, suuri tilannenopeus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6B45-C0B9-45F9-A4C9-FAB4EC334A95}" type="slidenum">
              <a:rPr lang="fi-FI" smtClean="0"/>
              <a:pPr/>
              <a:t>32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/>
              <a:t>2014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7715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Taustatiedot</a:t>
            </a:r>
            <a:endParaRPr lang="fi-FI" dirty="0"/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Nuori kuljettaja oli matkalla lähellä asuvien ystäviensä luokse</a:t>
            </a:r>
          </a:p>
          <a:p>
            <a:endParaRPr lang="fi-FI" dirty="0"/>
          </a:p>
          <a:p>
            <a:r>
              <a:rPr lang="fi-FI" dirty="0" smtClean="0"/>
              <a:t>Hän oli jo myöhässä, mistä johtuen hänellä oli ”kiire” ja hän ajoi lievää ylinopeutta</a:t>
            </a:r>
          </a:p>
          <a:p>
            <a:endParaRPr lang="fi-FI" dirty="0"/>
          </a:p>
          <a:p>
            <a:r>
              <a:rPr lang="fi-FI" dirty="0" smtClean="0"/>
              <a:t>Onnettomuus sattui valoisaan aikaan iltapäivällä mutkaisella maantiellä, jonka nopeusrajoitus oli 80 km/h </a:t>
            </a:r>
          </a:p>
          <a:p>
            <a:endParaRPr lang="fi-FI" dirty="0" smtClean="0"/>
          </a:p>
          <a:p>
            <a:r>
              <a:rPr lang="fi-FI" dirty="0" smtClean="0"/>
              <a:t>Reitti oli kuljettajalle hyvin tuttu</a:t>
            </a:r>
          </a:p>
          <a:p>
            <a:endParaRPr lang="fi-FI" dirty="0"/>
          </a:p>
          <a:p>
            <a:r>
              <a:rPr lang="fi-FI" dirty="0" smtClean="0"/>
              <a:t>Tienpinta oli sateesta johtuen märkä</a:t>
            </a:r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6B45-C0B9-45F9-A4C9-FAB4EC334A95}" type="slidenum">
              <a:rPr lang="fi-FI" smtClean="0"/>
              <a:pPr/>
              <a:t>33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/>
              <a:t>2014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9561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38" t="2994" b="39419"/>
          <a:stretch/>
        </p:blipFill>
        <p:spPr>
          <a:xfrm>
            <a:off x="5562724" y="1836415"/>
            <a:ext cx="4585296" cy="4865439"/>
          </a:xfrm>
          <a:prstGeom prst="rect">
            <a:avLst/>
          </a:prstGeom>
        </p:spPr>
      </p:pic>
      <p:sp>
        <p:nvSpPr>
          <p:cNvPr id="9" name="Tekstiruutu 8"/>
          <p:cNvSpPr txBox="1"/>
          <p:nvPr/>
        </p:nvSpPr>
        <p:spPr>
          <a:xfrm>
            <a:off x="152793" y="1805221"/>
            <a:ext cx="5027820" cy="26234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200" dirty="0" smtClean="0"/>
              <a:t>Onnettomuus sattui oikealle kaartuvan mutkan ja vasemmalle kaartuvan mutkan välissä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200" dirty="0" smtClean="0"/>
              <a:t>Osallinen menetti autonsa hallinnan oikealle kaartuvassa kaarteessa. Osallisen ajonopeus oli n. 90km/h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200" dirty="0" smtClean="0"/>
              <a:t>Tämän jälkeen auto lähti sivuluisussa oranssien nuolten osoittamaa reittiä pitkin päin pylvästä 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Onnettomuuspaikka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6B45-C0B9-45F9-A4C9-FAB4EC334A95}" type="slidenum">
              <a:rPr lang="fi-FI" smtClean="0"/>
              <a:pPr/>
              <a:t>34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/>
              <a:t>2014</a:t>
            </a:r>
            <a:endParaRPr lang="fi-FI" dirty="0"/>
          </a:p>
        </p:txBody>
      </p:sp>
      <p:sp>
        <p:nvSpPr>
          <p:cNvPr id="14" name="Alanuoli 13"/>
          <p:cNvSpPr/>
          <p:nvPr/>
        </p:nvSpPr>
        <p:spPr>
          <a:xfrm rot="18090014">
            <a:off x="8083112" y="3987737"/>
            <a:ext cx="245354" cy="475468"/>
          </a:xfrm>
          <a:prstGeom prst="down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2200" dirty="0" err="1" smtClean="0"/>
          </a:p>
        </p:txBody>
      </p:sp>
      <p:sp>
        <p:nvSpPr>
          <p:cNvPr id="18" name="Alanuoli 17"/>
          <p:cNvSpPr/>
          <p:nvPr/>
        </p:nvSpPr>
        <p:spPr>
          <a:xfrm rot="18090014">
            <a:off x="8588347" y="4289275"/>
            <a:ext cx="245354" cy="475468"/>
          </a:xfrm>
          <a:prstGeom prst="down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2200" dirty="0" err="1" smtClean="0"/>
          </a:p>
        </p:txBody>
      </p:sp>
      <p:sp>
        <p:nvSpPr>
          <p:cNvPr id="19" name="Alanuoli 18"/>
          <p:cNvSpPr/>
          <p:nvPr/>
        </p:nvSpPr>
        <p:spPr>
          <a:xfrm rot="18090014">
            <a:off x="9092403" y="4623731"/>
            <a:ext cx="245354" cy="475468"/>
          </a:xfrm>
          <a:prstGeom prst="down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2200" dirty="0" err="1" smtClean="0"/>
          </a:p>
        </p:txBody>
      </p:sp>
      <p:sp>
        <p:nvSpPr>
          <p:cNvPr id="20" name="Alanuoli 19"/>
          <p:cNvSpPr/>
          <p:nvPr/>
        </p:nvSpPr>
        <p:spPr>
          <a:xfrm rot="18090014">
            <a:off x="9626005" y="4937347"/>
            <a:ext cx="245354" cy="475468"/>
          </a:xfrm>
          <a:prstGeom prst="down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2200" dirty="0" err="1" smtClean="0"/>
          </a:p>
        </p:txBody>
      </p:sp>
      <p:sp>
        <p:nvSpPr>
          <p:cNvPr id="21" name="Alanuoli 20"/>
          <p:cNvSpPr/>
          <p:nvPr/>
        </p:nvSpPr>
        <p:spPr>
          <a:xfrm rot="18090014">
            <a:off x="10172523" y="5271803"/>
            <a:ext cx="245354" cy="475468"/>
          </a:xfrm>
          <a:prstGeom prst="down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2200" dirty="0" err="1" smtClean="0"/>
          </a:p>
        </p:txBody>
      </p:sp>
    </p:spTree>
    <p:extLst>
      <p:ext uri="{BB962C8B-B14F-4D97-AF65-F5344CB8AC3E}">
        <p14:creationId xmlns:p14="http://schemas.microsoft.com/office/powerpoint/2010/main" val="218173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2" t="17350" r="6695" b="18836"/>
          <a:stretch/>
        </p:blipFill>
        <p:spPr>
          <a:xfrm>
            <a:off x="3834532" y="2051055"/>
            <a:ext cx="6480720" cy="4177848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Onnettomuuspaikka - 75 metrin etäisyys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8108" y="1862254"/>
            <a:ext cx="3731910" cy="4764202"/>
          </a:xfrm>
        </p:spPr>
        <p:txBody>
          <a:bodyPr/>
          <a:lstStyle/>
          <a:p>
            <a:r>
              <a:rPr lang="fi-FI" dirty="0" smtClean="0"/>
              <a:t>Kuva onnettomuuspaikasta A-osallisen tulosuunnasta n. 75 metrin etäisyydellä törmäyskohteesta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6B45-C0B9-45F9-A4C9-FAB4EC334A95}" type="slidenum">
              <a:rPr lang="fi-FI" smtClean="0"/>
              <a:pPr/>
              <a:t>35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/>
              <a:t>2014</a:t>
            </a:r>
            <a:endParaRPr lang="fi-FI" dirty="0"/>
          </a:p>
        </p:txBody>
      </p:sp>
      <p:sp>
        <p:nvSpPr>
          <p:cNvPr id="6" name="Nuoli oikealle 5"/>
          <p:cNvSpPr/>
          <p:nvPr/>
        </p:nvSpPr>
        <p:spPr>
          <a:xfrm rot="16200000">
            <a:off x="5621367" y="5142829"/>
            <a:ext cx="540059" cy="225296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2200" dirty="0" err="1" smtClean="0"/>
          </a:p>
        </p:txBody>
      </p:sp>
      <p:sp>
        <p:nvSpPr>
          <p:cNvPr id="8" name="Nuoli oikealle 7"/>
          <p:cNvSpPr/>
          <p:nvPr/>
        </p:nvSpPr>
        <p:spPr>
          <a:xfrm rot="16200000">
            <a:off x="5643378" y="5774217"/>
            <a:ext cx="540059" cy="225296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2200" dirty="0" err="1" smtClean="0"/>
          </a:p>
        </p:txBody>
      </p:sp>
      <p:sp>
        <p:nvSpPr>
          <p:cNvPr id="9" name="Nuoli oikealle 8"/>
          <p:cNvSpPr/>
          <p:nvPr/>
        </p:nvSpPr>
        <p:spPr>
          <a:xfrm rot="16200000">
            <a:off x="5663049" y="6422289"/>
            <a:ext cx="540059" cy="225296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2200" dirty="0" err="1" smtClean="0"/>
          </a:p>
        </p:txBody>
      </p:sp>
    </p:spTree>
    <p:extLst>
      <p:ext uri="{BB962C8B-B14F-4D97-AF65-F5344CB8AC3E}">
        <p14:creationId xmlns:p14="http://schemas.microsoft.com/office/powerpoint/2010/main" val="6661905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Pylväs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6B45-C0B9-45F9-A4C9-FAB4EC334A95}" type="slidenum">
              <a:rPr lang="fi-FI" smtClean="0"/>
              <a:pPr/>
              <a:t>36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/>
              <a:t>2014</a:t>
            </a:r>
            <a:endParaRPr lang="fi-FI" dirty="0"/>
          </a:p>
        </p:txBody>
      </p:sp>
      <p:sp>
        <p:nvSpPr>
          <p:cNvPr id="9" name="Tekstiruutu 8"/>
          <p:cNvSpPr txBox="1"/>
          <p:nvPr/>
        </p:nvSpPr>
        <p:spPr>
          <a:xfrm>
            <a:off x="234132" y="1614556"/>
            <a:ext cx="5760640" cy="25261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200" dirty="0" smtClean="0"/>
              <a:t>Auto kulki sivuluisussa ojassa 25 metriä, minkä jälkeen se pomppasi maaston kohoumasta vasen kylki edellä päin pylvästä.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200" dirty="0" smtClean="0"/>
              <a:t>Törmäysnopeus pylvääseen oli 40 km/h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200" dirty="0" smtClean="0"/>
              <a:t>Kuljettaja sinkoutui ajoneuvosta 30 metrin päähän tielle. Hänellä ei ollut turvavyötä kytkettynä. Kuljettaja menehtyi.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200" dirty="0" smtClean="0"/>
              <a:t>Pylvääseen törmäämisen jälkeen auto tippui oikeanpuoleinen katon etukulma edellä maahan </a:t>
            </a: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804" y="1404367"/>
            <a:ext cx="405045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37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A-osallinen - auto ja renkaat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6B45-C0B9-45F9-A4C9-FAB4EC334A95}" type="slidenum">
              <a:rPr lang="fi-FI" smtClean="0"/>
              <a:pPr/>
              <a:t>37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/>
              <a:t>2014</a:t>
            </a:r>
            <a:endParaRPr lang="fi-FI" dirty="0"/>
          </a:p>
        </p:txBody>
      </p:sp>
      <p:sp>
        <p:nvSpPr>
          <p:cNvPr id="7" name="Tekstiruutu 6"/>
          <p:cNvSpPr txBox="1"/>
          <p:nvPr/>
        </p:nvSpPr>
        <p:spPr>
          <a:xfrm>
            <a:off x="234132" y="1830580"/>
            <a:ext cx="5760640" cy="25261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200" dirty="0" smtClean="0"/>
              <a:t>Osallisen auto oli vanha ja takavetoinen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200" dirty="0" smtClean="0"/>
              <a:t>Osallinen oli laittanut autoon alkuperäisiä renkaita merkittävästi leveämmät ja isommat renkaat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200" dirty="0" smtClean="0"/>
          </a:p>
        </p:txBody>
      </p:sp>
      <p:pic>
        <p:nvPicPr>
          <p:cNvPr id="8" name="Sisällön paikkamerkki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820" y="1830580"/>
            <a:ext cx="3573065" cy="4764087"/>
          </a:xfrm>
        </p:spPr>
      </p:pic>
    </p:spTree>
    <p:extLst>
      <p:ext uri="{BB962C8B-B14F-4D97-AF65-F5344CB8AC3E}">
        <p14:creationId xmlns:p14="http://schemas.microsoft.com/office/powerpoint/2010/main" val="3064016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Onnettomuuden riskitekijät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smtClean="0"/>
              <a:t>Välitön riskitekijä:</a:t>
            </a:r>
          </a:p>
          <a:p>
            <a:r>
              <a:rPr lang="fi-FI" dirty="0" smtClean="0"/>
              <a:t>A-osallinen lähestyi kaarretta liian suurella tilannenopeudella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dirty="0" smtClean="0"/>
              <a:t>Taustariskit:</a:t>
            </a:r>
          </a:p>
          <a:p>
            <a:r>
              <a:rPr lang="fi-FI" dirty="0"/>
              <a:t>Tie oli hyvin mutkikas ja </a:t>
            </a:r>
            <a:r>
              <a:rPr lang="fi-FI" dirty="0" smtClean="0"/>
              <a:t>kapea</a:t>
            </a:r>
          </a:p>
          <a:p>
            <a:r>
              <a:rPr lang="fi-FI" dirty="0" smtClean="0"/>
              <a:t>Tienpinta oli märkä</a:t>
            </a:r>
            <a:endParaRPr lang="fi-FI" dirty="0"/>
          </a:p>
          <a:p>
            <a:r>
              <a:rPr lang="fi-FI" dirty="0" smtClean="0"/>
              <a:t>Osallisella oli kiire ystäviensä luo</a:t>
            </a:r>
          </a:p>
          <a:p>
            <a:r>
              <a:rPr lang="fi-FI" dirty="0" smtClean="0"/>
              <a:t>Osallinen ei ollut tietoinen leveiden renkaiden käyttäytymisestä märällä kelillä</a:t>
            </a:r>
          </a:p>
          <a:p>
            <a:r>
              <a:rPr lang="fi-FI" dirty="0" smtClean="0"/>
              <a:t>Tie oli osalliselle hyvin tuttu</a:t>
            </a:r>
          </a:p>
          <a:p>
            <a:r>
              <a:rPr lang="fi-FI" dirty="0" smtClean="0"/>
              <a:t>Osallinen ei käyttänyt turvavyötä, mikä mahdollisti autosta ulossinkoutumisen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6B45-C0B9-45F9-A4C9-FAB4EC334A95}" type="slidenum">
              <a:rPr lang="fi-FI" smtClean="0"/>
              <a:pPr/>
              <a:t>38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/>
              <a:t>2014</a:t>
            </a:r>
            <a:endParaRPr lang="fi-FI" dirty="0"/>
          </a:p>
        </p:txBody>
      </p:sp>
      <p:pic>
        <p:nvPicPr>
          <p:cNvPr id="5122" name="Picture 2" descr="C:\Users\Ilkka Nummelin\AppData\Local\Microsoft\Windows\Temporary Internet Files\Content.IE5\0IINGH4Z\warning-sign11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5092" y="5364807"/>
            <a:ext cx="1524000" cy="127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38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Miten onnettomuus olisi voitu estää?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34670" y="1862253"/>
            <a:ext cx="9624060" cy="5086729"/>
          </a:xfrm>
        </p:spPr>
        <p:txBody>
          <a:bodyPr>
            <a:normAutofit lnSpcReduction="10000"/>
          </a:bodyPr>
          <a:lstStyle/>
          <a:p>
            <a:r>
              <a:rPr lang="fi-FI" dirty="0" smtClean="0"/>
              <a:t>Kiireisellä ajotavalla saavutetun ajansäästön vähäistä merkitystä on korostettava autokouluissa ja liikennevalistuksessa</a:t>
            </a:r>
          </a:p>
          <a:p>
            <a:endParaRPr lang="fi-FI" dirty="0" smtClean="0"/>
          </a:p>
          <a:p>
            <a:r>
              <a:rPr lang="fi-FI" dirty="0" smtClean="0"/>
              <a:t>Leveämpien renkaiden vaikutuksesta auton ajokäyttäytymiseen on tiedotettava </a:t>
            </a:r>
          </a:p>
          <a:p>
            <a:endParaRPr lang="fi-FI" dirty="0"/>
          </a:p>
          <a:p>
            <a:r>
              <a:rPr lang="fi-FI" dirty="0" smtClean="0"/>
              <a:t>Kuljettajan on sovitettava ajonopeutensa kelin ja olosuhteiden mukaan</a:t>
            </a:r>
          </a:p>
          <a:p>
            <a:endParaRPr lang="fi-FI" dirty="0"/>
          </a:p>
          <a:p>
            <a:r>
              <a:rPr lang="fi-FI" dirty="0" smtClean="0"/>
              <a:t>Turvalaitteiden käytön lisäämiseksi on otettava käyttöön vyön käytöstä entistä tehokkaammin muistuttavia laitteita</a:t>
            </a:r>
          </a:p>
          <a:p>
            <a:endParaRPr lang="fi-FI" dirty="0"/>
          </a:p>
          <a:p>
            <a:r>
              <a:rPr lang="fi-FI" dirty="0" smtClean="0"/>
              <a:t>Autokannan uudistamista on tehostettava siten, että nykyaikaisin turvalaittein ja -järjestelmin (esim. ajonvakautusjärjestelmä) varustettujen autojen käyttöönotto tehostuu (</a:t>
            </a:r>
            <a:r>
              <a:rPr lang="fi-FI" b="1" u="sng" dirty="0" smtClean="0"/>
              <a:t>myös nuorilla!</a:t>
            </a:r>
            <a:r>
              <a:rPr lang="fi-FI" dirty="0" smtClean="0"/>
              <a:t>)</a:t>
            </a:r>
          </a:p>
          <a:p>
            <a:pPr marL="0" indent="0">
              <a:buNone/>
            </a:pPr>
            <a:endParaRPr lang="fi-FI" dirty="0" smtClean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6B45-C0B9-45F9-A4C9-FAB4EC334A95}" type="slidenum">
              <a:rPr lang="fi-FI" smtClean="0"/>
              <a:pPr/>
              <a:t>39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/>
              <a:t>2014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645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Liikennevakuutuskeskuksen tehtäviä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>
                <a:solidFill>
                  <a:prstClr val="black"/>
                </a:solidFill>
              </a:rPr>
              <a:t>Myöntää liikennevakuutuksia ulkomaisille ajoneuvoille </a:t>
            </a:r>
          </a:p>
          <a:p>
            <a:pPr lvl="0"/>
            <a:r>
              <a:rPr lang="fi-FI" dirty="0">
                <a:solidFill>
                  <a:prstClr val="black"/>
                </a:solidFill>
              </a:rPr>
              <a:t>Hoitaa ulkomaisia yhteyksiä </a:t>
            </a:r>
          </a:p>
          <a:p>
            <a:pPr lvl="0"/>
            <a:r>
              <a:rPr lang="fi-FI" dirty="0">
                <a:solidFill>
                  <a:prstClr val="black"/>
                </a:solidFill>
              </a:rPr>
              <a:t>Hoitaa tuntemattomien, vakuuttamattomien, ulkomaisten ja siirtovakuutettujen ajoneuvojen aiheuttamat vahingot sekä ajoneuvojen aiheuttamat porovahingot </a:t>
            </a:r>
          </a:p>
          <a:p>
            <a:pPr lvl="0"/>
            <a:r>
              <a:rPr lang="fi-FI" dirty="0">
                <a:solidFill>
                  <a:prstClr val="black"/>
                </a:solidFill>
              </a:rPr>
              <a:t>Perii hyvikkeet vakuuttamattomilta ajoneuvoilta </a:t>
            </a:r>
          </a:p>
          <a:p>
            <a:pPr lvl="0"/>
            <a:r>
              <a:rPr lang="fi-FI" dirty="0">
                <a:solidFill>
                  <a:prstClr val="black"/>
                </a:solidFill>
              </a:rPr>
              <a:t>Antaa vakuutustointa edistäviä ohjeita </a:t>
            </a:r>
          </a:p>
          <a:p>
            <a:pPr lvl="0"/>
            <a:r>
              <a:rPr lang="fi-FI" dirty="0">
                <a:solidFill>
                  <a:prstClr val="black"/>
                </a:solidFill>
              </a:rPr>
              <a:t>Tekee riskimaksulaskelmia </a:t>
            </a:r>
          </a:p>
          <a:p>
            <a:pPr lvl="0"/>
            <a:r>
              <a:rPr lang="fi-FI" b="1" i="1" dirty="0">
                <a:solidFill>
                  <a:prstClr val="black"/>
                </a:solidFill>
              </a:rPr>
              <a:t>Kokoaa liikennevakuutuksen yhteiset vahinkotilastot </a:t>
            </a:r>
          </a:p>
          <a:p>
            <a:pPr lvl="0"/>
            <a:r>
              <a:rPr lang="fi-FI" dirty="0">
                <a:solidFill>
                  <a:prstClr val="black"/>
                </a:solidFill>
              </a:rPr>
              <a:t>Antaa korvaustointa yhdenmukaistavia ohjeita</a:t>
            </a:r>
          </a:p>
          <a:p>
            <a:pPr lvl="0"/>
            <a:r>
              <a:rPr lang="fi-FI" b="1" i="1" dirty="0">
                <a:solidFill>
                  <a:prstClr val="black"/>
                </a:solidFill>
              </a:rPr>
              <a:t>Tekee liikenneturvallisuustyötä (=Liikenneturvallisuusyksikkö) </a:t>
            </a:r>
          </a:p>
          <a:p>
            <a:pPr marL="0" lvl="0" indent="0">
              <a:buNone/>
            </a:pPr>
            <a:endParaRPr lang="fi-FI" dirty="0">
              <a:solidFill>
                <a:prstClr val="black"/>
              </a:solidFill>
            </a:endParaRP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6B45-C0B9-45F9-A4C9-FAB4EC334A95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/>
              <a:t>2014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385493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VALT:n</a:t>
            </a:r>
            <a:r>
              <a:rPr lang="fi-FI" dirty="0" smtClean="0"/>
              <a:t> </a:t>
            </a:r>
            <a:r>
              <a:rPr lang="fi-FI" dirty="0" err="1" smtClean="0"/>
              <a:t>vinkkicorneri</a:t>
            </a:r>
            <a:r>
              <a:rPr lang="fi-FI" dirty="0" smtClean="0"/>
              <a:t> - renkaat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34670" y="1862255"/>
            <a:ext cx="9624060" cy="5086729"/>
          </a:xfrm>
        </p:spPr>
        <p:txBody>
          <a:bodyPr>
            <a:normAutofit lnSpcReduction="10000"/>
          </a:bodyPr>
          <a:lstStyle/>
          <a:p>
            <a:r>
              <a:rPr lang="fi-FI" dirty="0" smtClean="0"/>
              <a:t>Lähtökohtana on, että kuljettaja tietää, millaiset renkaat autossa on: </a:t>
            </a:r>
          </a:p>
          <a:p>
            <a:pPr lvl="1"/>
            <a:r>
              <a:rPr lang="fi-FI" dirty="0" smtClean="0"/>
              <a:t>Renkaiden </a:t>
            </a:r>
            <a:r>
              <a:rPr lang="fi-FI" dirty="0"/>
              <a:t>urasyvyys. </a:t>
            </a:r>
            <a:r>
              <a:rPr lang="fi-FI" dirty="0" smtClean="0"/>
              <a:t>Sakkoraja </a:t>
            </a:r>
            <a:r>
              <a:rPr lang="fi-FI" dirty="0"/>
              <a:t>(kesällä ≥ 1,6mm ja talvella ≥ 3,0mm) ei huonoissa ajo-olosuhteissa ole riittävä (esim. vesi- ja </a:t>
            </a:r>
            <a:r>
              <a:rPr lang="fi-FI" dirty="0" smtClean="0"/>
              <a:t>loskaliirto)</a:t>
            </a:r>
          </a:p>
          <a:p>
            <a:pPr lvl="1"/>
            <a:r>
              <a:rPr lang="fi-FI" dirty="0" smtClean="0"/>
              <a:t>Renkaiden ikä. Vanhenemisen myötä kumin pito-ominaisuudet heikkenevät, mikä on huomioitava erityisesti kitkarenkaissa. Yli 7-vuotias rengas alkaa olla jo vaihtoiässä</a:t>
            </a:r>
          </a:p>
          <a:p>
            <a:pPr lvl="1"/>
            <a:r>
              <a:rPr lang="fi-FI" dirty="0" smtClean="0"/>
              <a:t>Nastoituksen kunto. Rengasta saatetaan kutsua nastarenkaaksi, vaikka siinä ei enää juuri olekaan nastoja tai ne ovat katkenneet. Vanha, nastoitukseltaan huono rengas on riskirengas.</a:t>
            </a:r>
          </a:p>
          <a:p>
            <a:pPr lvl="1"/>
            <a:r>
              <a:rPr lang="fi-FI" dirty="0" smtClean="0"/>
              <a:t>Renkaiden oikeat paineet. Noudata ohjeita myös kuormattuna ja muista tarkistaa paineet säännöllisesti - myös vararenkaasta!</a:t>
            </a:r>
          </a:p>
          <a:p>
            <a:r>
              <a:rPr lang="fi-FI" dirty="0" smtClean="0"/>
              <a:t>Lisäksi kannattaa huomioida</a:t>
            </a:r>
          </a:p>
          <a:p>
            <a:pPr lvl="1"/>
            <a:r>
              <a:rPr lang="fi-FI" dirty="0" smtClean="0"/>
              <a:t>Renkaiden samanlaisuus. Sekarengastetun auton hallittavuus kärsii sitä enemmän, mitä erilaisempia renkaat keskenään ovat. </a:t>
            </a:r>
          </a:p>
          <a:p>
            <a:pPr lvl="1"/>
            <a:r>
              <a:rPr lang="fi-FI" dirty="0" smtClean="0"/>
              <a:t>Renkaan mitat. Huonokuntoinen tiestö suosii kapeampaa ja rungoltaan pehmeämpää (käytännössä korkeaprofiilisempaa) rengasta.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6B45-C0B9-45F9-A4C9-FAB4EC334A95}" type="slidenum">
              <a:rPr lang="fi-FI" smtClean="0">
                <a:solidFill>
                  <a:prstClr val="white"/>
                </a:solidFill>
              </a:rPr>
              <a:pPr/>
              <a:t>40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>
                <a:solidFill>
                  <a:prstClr val="white"/>
                </a:solidFill>
              </a:rPr>
              <a:t>2014</a:t>
            </a:r>
            <a:endParaRPr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7951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ctrTitle"/>
          </p:nvPr>
        </p:nvSpPr>
        <p:spPr>
          <a:xfrm>
            <a:off x="802005" y="2576810"/>
            <a:ext cx="9089390" cy="1620771"/>
          </a:xfrm>
        </p:spPr>
        <p:txBody>
          <a:bodyPr/>
          <a:lstStyle/>
          <a:p>
            <a:r>
              <a:rPr lang="fi-FI" dirty="0" smtClean="0"/>
              <a:t>Maksimoi turvallisuustekijät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6B45-C0B9-45F9-A4C9-FAB4EC334A95}" type="slidenum">
              <a:rPr lang="fi-FI" smtClean="0"/>
              <a:pPr/>
              <a:t>41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/>
              <a:t>2014</a:t>
            </a:r>
            <a:endParaRPr lang="fi-FI" dirty="0"/>
          </a:p>
        </p:txBody>
      </p:sp>
      <p:sp>
        <p:nvSpPr>
          <p:cNvPr id="7" name="Alaotsikko 9"/>
          <p:cNvSpPr>
            <a:spLocks noGrp="1"/>
          </p:cNvSpPr>
          <p:nvPr>
            <p:ph type="subTitle" idx="1"/>
          </p:nvPr>
        </p:nvSpPr>
        <p:spPr>
          <a:xfrm>
            <a:off x="1171962" y="3936540"/>
            <a:ext cx="8351202" cy="1932323"/>
          </a:xfrm>
        </p:spPr>
        <p:txBody>
          <a:bodyPr/>
          <a:lstStyle/>
          <a:p>
            <a:r>
              <a:rPr lang="fi-FI" dirty="0" smtClean="0"/>
              <a:t>Ajoneuvojen aktiivinen ja passiivinen turvallisuus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4996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Autosi turvallisuus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Autoa ostaessa tulisi hinnan, mittarilukeman ja polttoaineenkulutuksen lisäksi yhtenä valintakriteerinä olla </a:t>
            </a:r>
            <a:r>
              <a:rPr lang="fi-FI" b="1" u="sng" dirty="0" smtClean="0"/>
              <a:t>turvallisuus:</a:t>
            </a:r>
          </a:p>
          <a:p>
            <a:endParaRPr lang="fi-FI" b="1" u="sng" dirty="0"/>
          </a:p>
          <a:p>
            <a:endParaRPr lang="fi-FI" b="1" u="sng" dirty="0" smtClean="0"/>
          </a:p>
          <a:p>
            <a:endParaRPr lang="fi-FI" b="1" u="sng" dirty="0"/>
          </a:p>
          <a:p>
            <a:endParaRPr lang="fi-FI" b="1" u="sng" dirty="0" smtClean="0"/>
          </a:p>
          <a:p>
            <a:r>
              <a:rPr lang="fi-FI" dirty="0"/>
              <a:t>Valitessasi autoa tutustu autojen törmäystestien tuloksiin, erityisesti Euro </a:t>
            </a:r>
            <a:r>
              <a:rPr lang="fi-FI" dirty="0" smtClean="0"/>
              <a:t>NCAP </a:t>
            </a:r>
            <a:r>
              <a:rPr lang="fi-FI" dirty="0"/>
              <a:t>-testeihin, ja pyydä myyjältä selvitys auton </a:t>
            </a:r>
            <a:r>
              <a:rPr lang="fi-FI" dirty="0" smtClean="0"/>
              <a:t>turvavarusteista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6B45-C0B9-45F9-A4C9-FAB4EC334A95}" type="slidenum">
              <a:rPr lang="fi-FI" smtClean="0"/>
              <a:pPr/>
              <a:t>42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/>
              <a:t>2014</a:t>
            </a:r>
            <a:endParaRPr lang="fi-FI" dirty="0"/>
          </a:p>
        </p:txBody>
      </p:sp>
      <p:sp>
        <p:nvSpPr>
          <p:cNvPr id="6" name="Suorakulmio 5"/>
          <p:cNvSpPr/>
          <p:nvPr/>
        </p:nvSpPr>
        <p:spPr>
          <a:xfrm>
            <a:off x="1287680" y="2772519"/>
            <a:ext cx="8019460" cy="115212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2200" dirty="0" err="1" smtClean="0"/>
          </a:p>
        </p:txBody>
      </p:sp>
      <p:sp>
        <p:nvSpPr>
          <p:cNvPr id="7" name="Tekstiruutu 6"/>
          <p:cNvSpPr txBox="1"/>
          <p:nvPr/>
        </p:nvSpPr>
        <p:spPr>
          <a:xfrm>
            <a:off x="1287681" y="2772519"/>
            <a:ext cx="8019459" cy="10081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i-FI" sz="2200" i="1" dirty="0" smtClean="0"/>
              <a:t>”Mitä </a:t>
            </a:r>
            <a:r>
              <a:rPr lang="fi-FI" sz="2200" i="1" dirty="0"/>
              <a:t>uudempi auto on, sitä paremmin se suojaa matkustajiaan onnettomuustilanteessa ja sitä aktiivisemmin se auttaa ehkäisemään onnettomuuksien </a:t>
            </a:r>
            <a:r>
              <a:rPr lang="fi-FI" sz="2200" i="1" dirty="0" smtClean="0"/>
              <a:t>syntymistä” </a:t>
            </a:r>
            <a:endParaRPr lang="fi-FI" sz="2200" b="1" i="1" dirty="0"/>
          </a:p>
        </p:txBody>
      </p:sp>
    </p:spTree>
    <p:extLst>
      <p:ext uri="{BB962C8B-B14F-4D97-AF65-F5344CB8AC3E}">
        <p14:creationId xmlns:p14="http://schemas.microsoft.com/office/powerpoint/2010/main" val="20013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Suomen yleisimpien käytettyjen automallien turvallisuus -esite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6B45-C0B9-45F9-A4C9-FAB4EC334A95}" type="slidenum">
              <a:rPr lang="fi-FI" smtClean="0"/>
              <a:pPr/>
              <a:t>43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/>
              <a:t>2014</a:t>
            </a:r>
            <a:endParaRPr lang="fi-FI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56" y="1764407"/>
            <a:ext cx="978217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iruutu 5"/>
          <p:cNvSpPr txBox="1"/>
          <p:nvPr/>
        </p:nvSpPr>
        <p:spPr>
          <a:xfrm>
            <a:off x="90116" y="5364807"/>
            <a:ext cx="9289032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lvl="0" algn="just">
              <a:spcBef>
                <a:spcPct val="20000"/>
              </a:spcBef>
            </a:pPr>
            <a:r>
              <a:rPr lang="fi-FI" sz="2200" dirty="0" smtClean="0">
                <a:solidFill>
                  <a:prstClr val="black"/>
                </a:solidFill>
              </a:rPr>
              <a:t>Esimerkki ”Suomen yleisimpien käytettyjen automallien turvallisuus” -esitteen </a:t>
            </a:r>
          </a:p>
          <a:p>
            <a:pPr lvl="0" algn="just">
              <a:spcBef>
                <a:spcPct val="20000"/>
              </a:spcBef>
            </a:pPr>
            <a:r>
              <a:rPr lang="fi-FI" sz="2200" dirty="0" smtClean="0">
                <a:solidFill>
                  <a:prstClr val="black"/>
                </a:solidFill>
              </a:rPr>
              <a:t>taulukosta, jossa on esitetty yleisimpien mallien vammautumis- ja onnettomuusriskit</a:t>
            </a:r>
          </a:p>
          <a:p>
            <a:pPr lvl="0" algn="just">
              <a:spcBef>
                <a:spcPct val="20000"/>
              </a:spcBef>
            </a:pPr>
            <a:r>
              <a:rPr lang="fi-FI" sz="2200" dirty="0" smtClean="0">
                <a:solidFill>
                  <a:prstClr val="black"/>
                </a:solidFill>
              </a:rPr>
              <a:t>(</a:t>
            </a:r>
            <a:r>
              <a:rPr lang="fi-FI" sz="2200" dirty="0">
                <a:solidFill>
                  <a:prstClr val="black"/>
                </a:solidFill>
                <a:hlinkClick r:id="rId3"/>
              </a:rPr>
              <a:t>linkki</a:t>
            </a:r>
            <a:r>
              <a:rPr lang="fi-FI" sz="2200" dirty="0">
                <a:solidFill>
                  <a:prstClr val="black"/>
                </a:solidFill>
              </a:rPr>
              <a:t>)  </a:t>
            </a:r>
            <a:endParaRPr lang="fi-FI" sz="2200" u="sn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71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Passiivinen turvallisuus</a:t>
            </a:r>
            <a:endParaRPr lang="fi-FI" dirty="0"/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>
          <a:xfrm>
            <a:off x="534670" y="1862253"/>
            <a:ext cx="9624060" cy="50867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i="1" dirty="0" smtClean="0"/>
              <a:t>= Suojaa kuljettajaa </a:t>
            </a:r>
            <a:r>
              <a:rPr lang="fi-FI" i="1" dirty="0"/>
              <a:t>ja matkustajia onnettomuuden </a:t>
            </a:r>
            <a:r>
              <a:rPr lang="fi-FI" i="1" dirty="0" smtClean="0"/>
              <a:t>sattuessa</a:t>
            </a:r>
            <a:endParaRPr lang="fi-FI" i="1" dirty="0"/>
          </a:p>
          <a:p>
            <a:r>
              <a:rPr lang="fi-FI" b="1" dirty="0" smtClean="0"/>
              <a:t>Turvatyynyt</a:t>
            </a:r>
            <a:r>
              <a:rPr lang="fi-FI" dirty="0" smtClean="0"/>
              <a:t>: etuturvatyyny, sivuturvatyyny (suojaa vartaloa), verhoturvatyyny (suojaa päätä) sekä jalankulkijoita varten suunniteltu turvatyyny</a:t>
            </a:r>
          </a:p>
          <a:p>
            <a:r>
              <a:rPr lang="fi-FI" b="1" dirty="0" smtClean="0"/>
              <a:t>Aktiiviset pääntuet</a:t>
            </a:r>
            <a:r>
              <a:rPr lang="fi-FI" dirty="0" smtClean="0"/>
              <a:t> seuraavat törmäyksessä pään liikerataa ja näin pienentävät niskaan kohdistuvaa ”</a:t>
            </a:r>
            <a:r>
              <a:rPr lang="fi-FI" dirty="0" err="1" smtClean="0"/>
              <a:t>whiplash</a:t>
            </a:r>
            <a:r>
              <a:rPr lang="fi-FI" dirty="0" smtClean="0"/>
              <a:t>”-iskua</a:t>
            </a:r>
          </a:p>
          <a:p>
            <a:r>
              <a:rPr lang="fi-FI" dirty="0" smtClean="0"/>
              <a:t>Joihinkin automalleihin on saatavissa onnettomuuden ennakointijärjestelmä, joka valmistelee passiivisia turvajärjestelmiä onnettomuutta varten törmäyksen näyttäessä väistämättömältä (esim. kiristää turvavyöt ennen törmäystä)</a:t>
            </a:r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6B45-C0B9-45F9-A4C9-FAB4EC334A95}" type="slidenum">
              <a:rPr lang="fi-FI" smtClean="0"/>
              <a:pPr/>
              <a:t>44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/>
              <a:t>2014</a:t>
            </a:r>
            <a:endParaRPr lang="fi-FI" dirty="0"/>
          </a:p>
        </p:txBody>
      </p:sp>
      <p:sp>
        <p:nvSpPr>
          <p:cNvPr id="9" name="Suorakulmio 8"/>
          <p:cNvSpPr/>
          <p:nvPr/>
        </p:nvSpPr>
        <p:spPr>
          <a:xfrm>
            <a:off x="1765315" y="5734394"/>
            <a:ext cx="7344816" cy="93610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2200" dirty="0" err="1" smtClean="0"/>
          </a:p>
        </p:txBody>
      </p:sp>
      <p:sp>
        <p:nvSpPr>
          <p:cNvPr id="10" name="Tekstiruutu 9"/>
          <p:cNvSpPr txBox="1"/>
          <p:nvPr/>
        </p:nvSpPr>
        <p:spPr>
          <a:xfrm>
            <a:off x="1837323" y="5809320"/>
            <a:ext cx="7325801" cy="10081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i-FI" sz="2200" b="1" dirty="0"/>
              <a:t>Turvavyön kiinnittäminen on ehdoton edellytys auton turvarakenteiden ja -varusteiden toiminnan kannalta</a:t>
            </a:r>
          </a:p>
        </p:txBody>
      </p:sp>
    </p:spTree>
    <p:extLst>
      <p:ext uri="{BB962C8B-B14F-4D97-AF65-F5344CB8AC3E}">
        <p14:creationId xmlns:p14="http://schemas.microsoft.com/office/powerpoint/2010/main" val="184054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Aktiivinen turvallisuus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34670" y="1862253"/>
            <a:ext cx="9624060" cy="51587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i="1" dirty="0" smtClean="0"/>
              <a:t>= Auttaa ehkäisemään </a:t>
            </a:r>
            <a:r>
              <a:rPr lang="fi-FI" i="1" dirty="0"/>
              <a:t>autoa joutumasta onnettomuuteen </a:t>
            </a:r>
            <a:endParaRPr lang="fi-FI" i="1" dirty="0" smtClean="0"/>
          </a:p>
          <a:p>
            <a:r>
              <a:rPr lang="fi-FI" b="1" dirty="0" smtClean="0"/>
              <a:t>Ajonvakautusjärjestelmä</a:t>
            </a:r>
            <a:r>
              <a:rPr lang="fi-FI" dirty="0" smtClean="0"/>
              <a:t> </a:t>
            </a:r>
            <a:r>
              <a:rPr lang="fi-FI" b="1" dirty="0" smtClean="0"/>
              <a:t>(</a:t>
            </a:r>
            <a:r>
              <a:rPr lang="en-US" b="1" dirty="0" smtClean="0"/>
              <a:t>ESC</a:t>
            </a:r>
            <a:r>
              <a:rPr lang="fi-FI" b="1" dirty="0" smtClean="0"/>
              <a:t>)</a:t>
            </a:r>
            <a:r>
              <a:rPr lang="fi-FI" dirty="0" smtClean="0"/>
              <a:t>: pyrkii </a:t>
            </a:r>
            <a:r>
              <a:rPr lang="fi-FI" dirty="0"/>
              <a:t>pitämään auton keulan </a:t>
            </a:r>
            <a:r>
              <a:rPr lang="fi-FI" dirty="0" smtClean="0"/>
              <a:t>kohti menosuuntaa </a:t>
            </a:r>
            <a:r>
              <a:rPr lang="fi-FI" dirty="0"/>
              <a:t>ja näin estämään auton sivuluistoa </a:t>
            </a:r>
            <a:endParaRPr lang="fi-FI" dirty="0" smtClean="0"/>
          </a:p>
          <a:p>
            <a:r>
              <a:rPr lang="fi-FI" b="1" dirty="0"/>
              <a:t>Kuljettajan vireystilan valvonta -järjestelmä (DDS): </a:t>
            </a:r>
            <a:r>
              <a:rPr lang="fi-FI" dirty="0"/>
              <a:t>tarkkailee kuljettajan silmän liikkeitä, ajolinjaa tai ajotapaa ja ilmoittaa tauon tarpeesta</a:t>
            </a:r>
          </a:p>
          <a:p>
            <a:r>
              <a:rPr lang="fi-FI" b="1" dirty="0"/>
              <a:t>Kaistavahtijärjestelmä (LDW)</a:t>
            </a:r>
            <a:r>
              <a:rPr lang="fi-FI" dirty="0"/>
              <a:t>: tarkkailee kaistaviivoja ja tarvittaessa varoittaa kuljettajaa täristämällä ohjauspyörää tai kääntää auton kulkusuuntaa</a:t>
            </a:r>
          </a:p>
          <a:p>
            <a:r>
              <a:rPr lang="fi-FI" b="1" dirty="0"/>
              <a:t>Nopeusvaroitin:</a:t>
            </a:r>
            <a:r>
              <a:rPr lang="fi-FI" dirty="0"/>
              <a:t> varoittaa nopeusrajoitusta suuremmasta ajonopeudesta </a:t>
            </a:r>
          </a:p>
          <a:p>
            <a:r>
              <a:rPr lang="fi-FI" b="1" dirty="0" smtClean="0"/>
              <a:t>Rengaspaineen tarkkailujärjestelmä (TPMS): </a:t>
            </a:r>
            <a:r>
              <a:rPr lang="fi-FI" dirty="0" smtClean="0"/>
              <a:t>varoittaa alhaisista paineista</a:t>
            </a:r>
          </a:p>
          <a:p>
            <a:r>
              <a:rPr lang="fi-FI" b="1" dirty="0" smtClean="0"/>
              <a:t>Sokean kulman varoitin (BSM): </a:t>
            </a:r>
            <a:r>
              <a:rPr lang="fi-FI" dirty="0" smtClean="0"/>
              <a:t>järjestelmä varoittaa kuljettajaa havaitessaan katvealueella jotakin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6B45-C0B9-45F9-A4C9-FAB4EC334A95}" type="slidenum">
              <a:rPr lang="fi-FI" smtClean="0"/>
              <a:pPr/>
              <a:t>45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/>
              <a:t>2014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1563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6B45-C0B9-45F9-A4C9-FAB4EC334A95}" type="slidenum">
              <a:rPr lang="fi-FI" smtClean="0"/>
              <a:pPr/>
              <a:t>46</a:t>
            </a:fld>
            <a:endParaRPr lang="fi-FI"/>
          </a:p>
        </p:txBody>
      </p:sp>
      <p:sp>
        <p:nvSpPr>
          <p:cNvPr id="13" name="Tekstin paikkamerkki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 smtClean="0"/>
              <a:t>Kiitos ja turvallista matkaa!</a:t>
            </a:r>
            <a:endParaRPr lang="fi-FI" dirty="0"/>
          </a:p>
        </p:txBody>
      </p:sp>
      <p:sp>
        <p:nvSpPr>
          <p:cNvPr id="15" name="Tekstin paikkamerkki 14"/>
          <p:cNvSpPr>
            <a:spLocks noGrp="1"/>
          </p:cNvSpPr>
          <p:nvPr>
            <p:ph type="body" sz="quarter" idx="15"/>
          </p:nvPr>
        </p:nvSpPr>
        <p:spPr>
          <a:xfrm>
            <a:off x="800100" y="4212679"/>
            <a:ext cx="9093200" cy="576064"/>
          </a:xfrm>
        </p:spPr>
        <p:txBody>
          <a:bodyPr/>
          <a:lstStyle/>
          <a:p>
            <a:r>
              <a:rPr lang="fi-FI" dirty="0" err="1" smtClean="0"/>
              <a:t>www.lvk.fi</a:t>
            </a:r>
            <a:endParaRPr lang="fi-FI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/>
              <a:t>2014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1957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Liikennevakuutuskeskuksen liikenneturvallisuustyö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Organisoi liikenneonnettomuuksien </a:t>
            </a:r>
            <a:r>
              <a:rPr lang="fi-FI" dirty="0" smtClean="0"/>
              <a:t>tutkijalautakuntatoiminnan</a:t>
            </a:r>
          </a:p>
          <a:p>
            <a:pPr lvl="1"/>
            <a:r>
              <a:rPr lang="fi-FI" b="1" i="1" dirty="0" smtClean="0"/>
              <a:t>Tutkinnan tavoitteena on oppia onnettomuuksista - Miten vastaava onnettomuus voitaisiin estää jatkossa tai miten seurauksia voitaisiin lieventää?</a:t>
            </a:r>
            <a:endParaRPr lang="fi-FI" b="1" i="1" dirty="0"/>
          </a:p>
          <a:p>
            <a:r>
              <a:rPr lang="fi-FI" dirty="0"/>
              <a:t>Ylläpitää onnettomuustietorekisteriä</a:t>
            </a:r>
          </a:p>
          <a:p>
            <a:r>
              <a:rPr lang="fi-FI" dirty="0"/>
              <a:t>Tuottaa onnettomuustilastoja ja analyysejä</a:t>
            </a:r>
          </a:p>
          <a:p>
            <a:r>
              <a:rPr lang="fi-FI" dirty="0"/>
              <a:t>On osapuolena liikenneturvallisuutta edistävissä tutkimuksissa ja yhteistyöhankkeissa</a:t>
            </a:r>
          </a:p>
          <a:p>
            <a:r>
              <a:rPr lang="fi-FI" dirty="0" smtClean="0"/>
              <a:t>Koordinoi </a:t>
            </a:r>
            <a:r>
              <a:rPr lang="fi-FI" dirty="0"/>
              <a:t>ja tekee vakuutusalan yhteistä kotimaista ja kansainvälistä liikenneturvallisuustyötä</a:t>
            </a:r>
          </a:p>
          <a:p>
            <a:r>
              <a:rPr lang="fi-FI" dirty="0" smtClean="0"/>
              <a:t>Tekee </a:t>
            </a:r>
            <a:r>
              <a:rPr lang="fi-FI" dirty="0"/>
              <a:t>aloitteita ja valmistelee </a:t>
            </a:r>
            <a:r>
              <a:rPr lang="fi-FI" dirty="0" smtClean="0"/>
              <a:t>lausuntoja</a:t>
            </a:r>
          </a:p>
          <a:p>
            <a:r>
              <a:rPr lang="fi-FI" dirty="0" smtClean="0"/>
              <a:t>Lisäksi LVK kokoaa </a:t>
            </a:r>
            <a:r>
              <a:rPr lang="fi-FI" dirty="0"/>
              <a:t>liikennevakuutuksen yhteiset vahinkotilastot </a:t>
            </a:r>
            <a:endParaRPr lang="fi-FI" dirty="0" smtClean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6B45-C0B9-45F9-A4C9-FAB4EC334A95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/>
              <a:t>2014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1097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Liikennevakuutuksesta korvatut vahingot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6B45-C0B9-45F9-A4C9-FAB4EC334A95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/>
              <a:t>2014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647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06140" y="922405"/>
            <a:ext cx="10009112" cy="792356"/>
          </a:xfrm>
        </p:spPr>
        <p:txBody>
          <a:bodyPr>
            <a:normAutofit/>
          </a:bodyPr>
          <a:lstStyle/>
          <a:p>
            <a:r>
              <a:rPr lang="fi-FI" dirty="0" smtClean="0"/>
              <a:t>Lakisääteisestä liikennevakuutuksesta korvatut vahingot 2013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34670" y="1862253"/>
            <a:ext cx="9852590" cy="5014721"/>
          </a:xfrm>
        </p:spPr>
        <p:txBody>
          <a:bodyPr>
            <a:normAutofit lnSpcReduction="10000"/>
          </a:bodyPr>
          <a:lstStyle/>
          <a:p>
            <a:r>
              <a:rPr lang="fi-FI" dirty="0" smtClean="0"/>
              <a:t>Henkilövahinkoon johtaneet onnettomuudet	</a:t>
            </a:r>
            <a:r>
              <a:rPr lang="fi-FI" u="sng" dirty="0"/>
              <a:t>17 </a:t>
            </a:r>
            <a:r>
              <a:rPr lang="fi-FI" u="sng" dirty="0" smtClean="0"/>
              <a:t>941 kpl</a:t>
            </a:r>
            <a:r>
              <a:rPr lang="fi-FI" dirty="0" smtClean="0"/>
              <a:t>	</a:t>
            </a:r>
          </a:p>
          <a:p>
            <a:pPr lvl="1"/>
            <a:r>
              <a:rPr lang="fi-FI" dirty="0"/>
              <a:t>Vammautuneiden ja kuolleiden lukumäärä	23 </a:t>
            </a:r>
            <a:r>
              <a:rPr lang="fi-FI" dirty="0" smtClean="0"/>
              <a:t>085 kpl</a:t>
            </a:r>
            <a:r>
              <a:rPr lang="fi-FI" dirty="0"/>
              <a:t>	</a:t>
            </a:r>
          </a:p>
          <a:p>
            <a:pPr lvl="1"/>
            <a:r>
              <a:rPr lang="fi-FI" dirty="0"/>
              <a:t>Lievästi vammautuneet			22 545 kpl	</a:t>
            </a:r>
          </a:p>
          <a:p>
            <a:pPr lvl="1"/>
            <a:r>
              <a:rPr lang="fi-FI" dirty="0"/>
              <a:t>Vaikeasti vammautuneet			358 kpl		</a:t>
            </a:r>
          </a:p>
          <a:p>
            <a:pPr lvl="1"/>
            <a:r>
              <a:rPr lang="fi-FI" dirty="0"/>
              <a:t>Kuolleet					182 kpl		</a:t>
            </a:r>
          </a:p>
          <a:p>
            <a:r>
              <a:rPr lang="fi-FI" dirty="0" smtClean="0"/>
              <a:t>Muut kuin henkilövahinkoon johtaneet	</a:t>
            </a:r>
            <a:r>
              <a:rPr lang="fi-FI" dirty="0"/>
              <a:t>	</a:t>
            </a:r>
            <a:r>
              <a:rPr lang="fi-FI" u="sng" dirty="0"/>
              <a:t>82 </a:t>
            </a:r>
            <a:r>
              <a:rPr lang="fi-FI" u="sng" dirty="0" smtClean="0"/>
              <a:t>444 kpl</a:t>
            </a:r>
          </a:p>
          <a:p>
            <a:r>
              <a:rPr lang="fi-FI" dirty="0" smtClean="0"/>
              <a:t>Kaikki vahingot yhteensä			</a:t>
            </a:r>
            <a:r>
              <a:rPr lang="fi-FI" u="sng" dirty="0"/>
              <a:t>100 385 </a:t>
            </a:r>
            <a:r>
              <a:rPr lang="fi-FI" u="sng" dirty="0" smtClean="0"/>
              <a:t>kpl</a:t>
            </a:r>
            <a:r>
              <a:rPr lang="fi-FI" dirty="0" smtClean="0"/>
              <a:t>					</a:t>
            </a:r>
          </a:p>
          <a:p>
            <a:r>
              <a:rPr lang="fi-FI" dirty="0" smtClean="0"/>
              <a:t>Liikennevakuutuksesta maksettavat korvaukset vuonna 2013 sattuneille onnettomuuksille on yhteensä </a:t>
            </a:r>
            <a:r>
              <a:rPr lang="fi-FI" b="1" u="sng" dirty="0" smtClean="0"/>
              <a:t>535 000 000 €</a:t>
            </a:r>
          </a:p>
          <a:p>
            <a:r>
              <a:rPr lang="fi-FI" dirty="0" smtClean="0"/>
              <a:t>Liikennevakuutuksesta maksettava keskimääräinen korvaus vuonna 2013 sattuneelle vahingolle on </a:t>
            </a:r>
            <a:r>
              <a:rPr lang="fi-FI" b="1" u="sng" dirty="0" smtClean="0"/>
              <a:t>4 800 €:</a:t>
            </a:r>
            <a:r>
              <a:rPr lang="fi-FI" b="1" u="sng" dirty="0" smtClean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fi-FI" dirty="0" smtClean="0"/>
              <a:t>Keskimääräinen henkilökorvaus on </a:t>
            </a:r>
            <a:r>
              <a:rPr lang="fi-FI" b="1" u="sng" dirty="0" smtClean="0"/>
              <a:t>15 400 €</a:t>
            </a:r>
          </a:p>
          <a:p>
            <a:pPr lvl="1"/>
            <a:r>
              <a:rPr lang="fi-FI" dirty="0" smtClean="0"/>
              <a:t>Keskimääräinen omaisuuskorvaus on </a:t>
            </a:r>
            <a:r>
              <a:rPr lang="fi-FI" b="1" u="sng" dirty="0" smtClean="0"/>
              <a:t>2 400 €</a:t>
            </a:r>
            <a:endParaRPr lang="fi-FI" b="1" u="sng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6B45-C0B9-45F9-A4C9-FAB4EC334A95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/>
              <a:t>2014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2115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Liikennevakuutuskorvausten epääminen/alentaminen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34670" y="1862253"/>
            <a:ext cx="9624060" cy="5158737"/>
          </a:xfrm>
        </p:spPr>
        <p:txBody>
          <a:bodyPr>
            <a:normAutofit lnSpcReduction="10000"/>
          </a:bodyPr>
          <a:lstStyle/>
          <a:p>
            <a:r>
              <a:rPr lang="fi-FI" dirty="0"/>
              <a:t>Yleensä kaikki liikennevahingossa vammoja saaneet ovat oikeutettuja korvauksiin – myös </a:t>
            </a:r>
            <a:r>
              <a:rPr lang="fi-FI" dirty="0" smtClean="0"/>
              <a:t>vahinkoon syylliset</a:t>
            </a:r>
          </a:p>
          <a:p>
            <a:r>
              <a:rPr lang="fi-FI" dirty="0"/>
              <a:t>Korvaus voidaan </a:t>
            </a:r>
            <a:r>
              <a:rPr lang="fi-FI" dirty="0" smtClean="0"/>
              <a:t>kuitenkin </a:t>
            </a:r>
            <a:r>
              <a:rPr lang="fi-FI" b="1" u="sng" dirty="0" smtClean="0"/>
              <a:t>evätä </a:t>
            </a:r>
            <a:r>
              <a:rPr lang="fi-FI" b="1" u="sng" dirty="0"/>
              <a:t>tai </a:t>
            </a:r>
            <a:r>
              <a:rPr lang="fi-FI" b="1" u="sng" dirty="0" smtClean="0"/>
              <a:t>alentaa</a:t>
            </a:r>
            <a:r>
              <a:rPr lang="fi-FI" dirty="0" smtClean="0"/>
              <a:t> </a:t>
            </a:r>
            <a:r>
              <a:rPr lang="fi-FI" dirty="0"/>
              <a:t>mm. seuraavissa </a:t>
            </a:r>
            <a:r>
              <a:rPr lang="fi-FI" dirty="0" smtClean="0"/>
              <a:t>tapauksissa:</a:t>
            </a:r>
          </a:p>
          <a:p>
            <a:pPr lvl="1"/>
            <a:r>
              <a:rPr lang="fi-FI" dirty="0"/>
              <a:t>moottoriajoneuvon omistaja, kuljettaja, matkustaja tai muu vahingon kärsinyt (esim. </a:t>
            </a:r>
            <a:r>
              <a:rPr lang="fi-FI" dirty="0" smtClean="0"/>
              <a:t>jalankulkija</a:t>
            </a:r>
            <a:r>
              <a:rPr lang="fi-FI" dirty="0"/>
              <a:t>) on itse aiheuttanut vahingon tahallaan tai törkeällä tuottamuksella</a:t>
            </a:r>
          </a:p>
          <a:p>
            <a:pPr lvl="1"/>
            <a:r>
              <a:rPr lang="fi-FI" dirty="0" smtClean="0"/>
              <a:t>rattijuopumustapauksissa (ajoneuvon kuljettajalta)</a:t>
            </a:r>
            <a:endParaRPr lang="fi-FI" dirty="0"/>
          </a:p>
          <a:p>
            <a:pPr lvl="1"/>
            <a:r>
              <a:rPr lang="fi-FI" dirty="0" smtClean="0"/>
              <a:t>luvattomasti käyttöön otetun ajoneuvon kuljettaja ja matkustajat (esim. moottoriajoneuvon käyttövarkaus tai luvaton käyttö)</a:t>
            </a:r>
          </a:p>
          <a:p>
            <a:r>
              <a:rPr lang="fi-FI" dirty="0"/>
              <a:t>Vakuutusyhtiöillä on oikeus periä maksamansa korvaukset takaisin vahingon aiheuttaneelta törkeään </a:t>
            </a:r>
            <a:r>
              <a:rPr lang="fi-FI" dirty="0" smtClean="0"/>
              <a:t>rattijuopumukseen syyllistyneeltä </a:t>
            </a:r>
            <a:r>
              <a:rPr lang="fi-FI" dirty="0"/>
              <a:t>kuljettajalta</a:t>
            </a:r>
          </a:p>
          <a:p>
            <a:pPr lvl="1"/>
            <a:r>
              <a:rPr lang="fi-FI" b="1" u="sng" dirty="0" smtClean="0"/>
              <a:t>Esimerkiksi</a:t>
            </a:r>
            <a:r>
              <a:rPr lang="fi-FI" dirty="0" smtClean="0"/>
              <a:t> </a:t>
            </a:r>
            <a:r>
              <a:rPr lang="fi-FI" dirty="0"/>
              <a:t>vakavasti loukkaantuneelle maksettavat korvaukset voivat olla 1-2 miljoonaa </a:t>
            </a:r>
            <a:r>
              <a:rPr lang="fi-FI" dirty="0" smtClean="0"/>
              <a:t>euroa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6B45-C0B9-45F9-A4C9-FAB4EC334A95}" type="slidenum">
              <a:rPr lang="fi-FI" smtClean="0">
                <a:solidFill>
                  <a:prstClr val="white"/>
                </a:solidFill>
              </a:rPr>
              <a:pPr/>
              <a:t>8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2014</a:t>
            </a:r>
            <a:endParaRPr dirty="0">
              <a:solidFill>
                <a:prstClr val="white"/>
              </a:solidFill>
            </a:endParaRPr>
          </a:p>
        </p:txBody>
      </p:sp>
      <p:sp>
        <p:nvSpPr>
          <p:cNvPr id="9" name="Tekstiruutu 8"/>
          <p:cNvSpPr txBox="1"/>
          <p:nvPr/>
        </p:nvSpPr>
        <p:spPr>
          <a:xfrm>
            <a:off x="162124" y="4810447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fi-FI" sz="8000" dirty="0" smtClean="0"/>
              <a:t>!</a:t>
            </a:r>
          </a:p>
        </p:txBody>
      </p:sp>
      <p:sp>
        <p:nvSpPr>
          <p:cNvPr id="10" name="Tekstiruutu 9"/>
          <p:cNvSpPr txBox="1"/>
          <p:nvPr/>
        </p:nvSpPr>
        <p:spPr>
          <a:xfrm>
            <a:off x="9472860" y="4788743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fi-FI" sz="8000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17706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6" y="2196455"/>
            <a:ext cx="8655777" cy="433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Liikennevahinkojen lukumäärän kehitys 2005-2013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6B45-C0B9-45F9-A4C9-FAB4EC334A95}" type="slidenum">
              <a:rPr lang="fi-FI" smtClean="0"/>
              <a:pPr/>
              <a:t>9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/>
              <a:t>2014</a:t>
            </a:r>
            <a:endParaRPr lang="fi-FI" dirty="0"/>
          </a:p>
        </p:txBody>
      </p:sp>
      <p:sp>
        <p:nvSpPr>
          <p:cNvPr id="11" name="Suorakulmio 10"/>
          <p:cNvSpPr/>
          <p:nvPr/>
        </p:nvSpPr>
        <p:spPr>
          <a:xfrm>
            <a:off x="8371036" y="5325238"/>
            <a:ext cx="2286961" cy="10801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2200" dirty="0" err="1" smtClean="0"/>
          </a:p>
        </p:txBody>
      </p:sp>
      <p:sp>
        <p:nvSpPr>
          <p:cNvPr id="12" name="Tekstiruutu 11"/>
          <p:cNvSpPr txBox="1"/>
          <p:nvPr/>
        </p:nvSpPr>
        <p:spPr>
          <a:xfrm>
            <a:off x="8371037" y="5325238"/>
            <a:ext cx="2304256" cy="12241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i-FI" sz="2000" dirty="0" smtClean="0"/>
              <a:t>Henkilövahinkojen lukumäärä 2013 oli </a:t>
            </a:r>
            <a:r>
              <a:rPr lang="fi-FI" sz="2000" b="1" u="sng" dirty="0" smtClean="0"/>
              <a:t>17 941</a:t>
            </a:r>
          </a:p>
        </p:txBody>
      </p:sp>
      <p:sp>
        <p:nvSpPr>
          <p:cNvPr id="17" name="Suorakulmio 16"/>
          <p:cNvSpPr/>
          <p:nvPr/>
        </p:nvSpPr>
        <p:spPr>
          <a:xfrm>
            <a:off x="8263014" y="1764406"/>
            <a:ext cx="2340270" cy="136815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2200" dirty="0" err="1" smtClean="0"/>
          </a:p>
        </p:txBody>
      </p:sp>
      <p:sp>
        <p:nvSpPr>
          <p:cNvPr id="18" name="Tekstiruutu 17"/>
          <p:cNvSpPr txBox="1"/>
          <p:nvPr/>
        </p:nvSpPr>
        <p:spPr>
          <a:xfrm>
            <a:off x="8263018" y="1764407"/>
            <a:ext cx="2484282" cy="14401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i-FI" sz="2000" dirty="0" smtClean="0"/>
              <a:t>Muiden kuin henkilövahinkojen lukumäärä 2013 oli </a:t>
            </a:r>
            <a:r>
              <a:rPr lang="fi-FI" sz="2000" b="1" u="sng" dirty="0" smtClean="0"/>
              <a:t>82 444</a:t>
            </a:r>
          </a:p>
        </p:txBody>
      </p:sp>
    </p:spTree>
    <p:extLst>
      <p:ext uri="{BB962C8B-B14F-4D97-AF65-F5344CB8AC3E}">
        <p14:creationId xmlns:p14="http://schemas.microsoft.com/office/powerpoint/2010/main" val="301465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itys_FI_v1_10">
  <a:themeElements>
    <a:clrScheme name="LVK">
      <a:dk1>
        <a:sysClr val="windowText" lastClr="000000"/>
      </a:dk1>
      <a:lt1>
        <a:sysClr val="window" lastClr="FFFFFF"/>
      </a:lt1>
      <a:dk2>
        <a:srgbClr val="003F7B"/>
      </a:dk2>
      <a:lt2>
        <a:srgbClr val="EEECE1"/>
      </a:lt2>
      <a:accent1>
        <a:srgbClr val="0055A5"/>
      </a:accent1>
      <a:accent2>
        <a:srgbClr val="ABABAB"/>
      </a:accent2>
      <a:accent3>
        <a:srgbClr val="D89523"/>
      </a:accent3>
      <a:accent4>
        <a:srgbClr val="8194CA"/>
      </a:accent4>
      <a:accent5>
        <a:srgbClr val="575757"/>
      </a:accent5>
      <a:accent6>
        <a:srgbClr val="FDC388"/>
      </a:accent6>
      <a:hlink>
        <a:srgbClr val="4963AE"/>
      </a:hlink>
      <a:folHlink>
        <a:srgbClr val="0055A5"/>
      </a:folHlink>
    </a:clrScheme>
    <a:fontScheme name="LV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  <a:effectLst/>
      </a:spPr>
      <a:bodyPr rtlCol="0" anchor="ctr"/>
      <a:lstStyle>
        <a:defPPr algn="ctr">
          <a:defRPr sz="2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>
          <a:defRPr sz="22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Välikuvia">
  <a:themeElements>
    <a:clrScheme name="LVK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55A5"/>
      </a:accent1>
      <a:accent2>
        <a:srgbClr val="000000"/>
      </a:accent2>
      <a:accent3>
        <a:srgbClr val="D89523"/>
      </a:accent3>
      <a:accent4>
        <a:srgbClr val="8194CA"/>
      </a:accent4>
      <a:accent5>
        <a:srgbClr val="ABABAB"/>
      </a:accent5>
      <a:accent6>
        <a:srgbClr val="FDC388"/>
      </a:accent6>
      <a:hlink>
        <a:srgbClr val="0000FF"/>
      </a:hlink>
      <a:folHlink>
        <a:srgbClr val="800080"/>
      </a:folHlink>
    </a:clrScheme>
    <a:fontScheme name="LV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noAutofit/>
      </a:bodyPr>
      <a:lstStyle>
        <a:defPPr>
          <a:defRPr sz="2200"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LVK_90_esitys_su">
  <a:themeElements>
    <a:clrScheme name="Mukautettu 2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7F7F7F"/>
      </a:hlink>
      <a:folHlink>
        <a:srgbClr val="7F7F7F"/>
      </a:folHlink>
    </a:clrScheme>
    <a:fontScheme name="LV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  <a:effectLst/>
      </a:spPr>
      <a:bodyPr rtlCol="0" anchor="ctr"/>
      <a:lstStyle>
        <a:defPPr algn="ctr">
          <a:defRPr sz="2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>
          <a:defRPr sz="2200" dirty="0" err="1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LVK_90_esitys_su_02.potx" id="{8B1E5332-6165-4B6B-8305-BB272B83B8DC}" vid="{7C09BB8B-51FC-42EE-A900-7007E840C21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Esitys_FI_v1_10</Template>
  <TotalTime>7006</TotalTime>
  <Words>1958</Words>
  <Application>Microsoft Office PowerPoint</Application>
  <PresentationFormat>Mukautettu</PresentationFormat>
  <Paragraphs>376</Paragraphs>
  <Slides>46</Slides>
  <Notes>6</Notes>
  <HiddenSlides>0</HiddenSlides>
  <MMClips>0</MMClips>
  <ScaleCrop>false</ScaleCrop>
  <HeadingPairs>
    <vt:vector size="4" baseType="variant">
      <vt:variant>
        <vt:lpstr>Teema</vt:lpstr>
      </vt:variant>
      <vt:variant>
        <vt:i4>3</vt:i4>
      </vt:variant>
      <vt:variant>
        <vt:lpstr>Dian otsikot</vt:lpstr>
      </vt:variant>
      <vt:variant>
        <vt:i4>46</vt:i4>
      </vt:variant>
    </vt:vector>
  </HeadingPairs>
  <TitlesOfParts>
    <vt:vector size="49" baseType="lpstr">
      <vt:lpstr>Esitys_FI_v1_10</vt:lpstr>
      <vt:lpstr>Välikuvia</vt:lpstr>
      <vt:lpstr>LVK_90_esitys_su</vt:lpstr>
      <vt:lpstr>Liikenneturvallisuuskalvosarja 2014</vt:lpstr>
      <vt:lpstr>Sisältö</vt:lpstr>
      <vt:lpstr>Liikennevakuutuskeskus</vt:lpstr>
      <vt:lpstr>Liikennevakuutuskeskuksen tehtäviä</vt:lpstr>
      <vt:lpstr>Liikennevakuutuskeskuksen liikenneturvallisuustyö</vt:lpstr>
      <vt:lpstr>Liikennevakuutuksesta korvatut vahingot</vt:lpstr>
      <vt:lpstr>Lakisääteisestä liikennevakuutuksesta korvatut vahingot 2013</vt:lpstr>
      <vt:lpstr>Liikennevakuutuskorvausten epääminen/alentaminen</vt:lpstr>
      <vt:lpstr>Liikennevahinkojen lukumäärän kehitys 2005-2013</vt:lpstr>
      <vt:lpstr>Vaikeasti vammautuneiden ja kuolleiden sekä lievästi vammautuneiden henkilöiden lukumäärät 2005–2013 </vt:lpstr>
      <vt:lpstr>Aiheuttajakuljettajan sukupuoli ja ikä vuonna 2013</vt:lpstr>
      <vt:lpstr>2008–2013 ensimmäisen ajokortin saaneiden kuljettajien vuonna 2013 aiheuttamien vahinkojen lukumäärät suhteutettuna</vt:lpstr>
      <vt:lpstr>Pysäköintialuevahingot</vt:lpstr>
      <vt:lpstr>Pysäköintialuevahingot</vt:lpstr>
      <vt:lpstr>VALT:n vinkkicorneri - pysäköintialueet</vt:lpstr>
      <vt:lpstr>Liikenneonnettomuuksien tutkijalautakunnat – kuolemaan johtaneet moottoriajoneuvo-onnettomuudet</vt:lpstr>
      <vt:lpstr>Onnettomuuksien ja niissä kuolleiden tai vammautuneiden henkilöiden lukumäärä vuosina 1994–2013 </vt:lpstr>
      <vt:lpstr>Onnettomuustyyppi vuosina 1993-2013</vt:lpstr>
      <vt:lpstr>Yleistä onnettomuuksista</vt:lpstr>
      <vt:lpstr>Aiheuttajakuljettajan ikä vuosina 1994–2013</vt:lpstr>
      <vt:lpstr>Aiheuttajakuljettajan veren alkoholipitoisuus ja ylinopeus vuosina 1994–2013 </vt:lpstr>
      <vt:lpstr>Turvavyön käyttämättömyys vuosina 1994–2013</vt:lpstr>
      <vt:lpstr>Alle 25-vuotiaiden aiheuttajakuljettajien riskit</vt:lpstr>
      <vt:lpstr>Liikenneonnettomuuksien tutkijalautakunnat - Onnettomuuscase 1: Huurteiset ikkunat</vt:lpstr>
      <vt:lpstr>Taustatiedot</vt:lpstr>
      <vt:lpstr>Onnettomuuspaikka</vt:lpstr>
      <vt:lpstr>A-osallinen - henkilöauto</vt:lpstr>
      <vt:lpstr>A-osallinen - huurteinen ikkuna ja etupuskuri</vt:lpstr>
      <vt:lpstr>Onnettomuuden riskitekijät</vt:lpstr>
      <vt:lpstr>Miten onnettomuus olisi voitu estää?</vt:lpstr>
      <vt:lpstr>VALT:n vinkkicorneri - näkyvyys autosta</vt:lpstr>
      <vt:lpstr>Liikenneonnettomuuksien tutkijalautakunnat - Onnettomuuscase 2: Märkä tie, leveät renkaat, suuri tilannenopeus</vt:lpstr>
      <vt:lpstr>Taustatiedot</vt:lpstr>
      <vt:lpstr>Onnettomuuspaikka</vt:lpstr>
      <vt:lpstr>Onnettomuuspaikka - 75 metrin etäisyys</vt:lpstr>
      <vt:lpstr>Pylväs</vt:lpstr>
      <vt:lpstr>A-osallinen - auto ja renkaat</vt:lpstr>
      <vt:lpstr>Onnettomuuden riskitekijät</vt:lpstr>
      <vt:lpstr>Miten onnettomuus olisi voitu estää?</vt:lpstr>
      <vt:lpstr>VALT:n vinkkicorneri - renkaat</vt:lpstr>
      <vt:lpstr>Maksimoi turvallisuustekijät</vt:lpstr>
      <vt:lpstr>Autosi turvallisuus</vt:lpstr>
      <vt:lpstr>Suomen yleisimpien käytettyjen automallien turvallisuus -esite</vt:lpstr>
      <vt:lpstr>Passiivinen turvallisuus</vt:lpstr>
      <vt:lpstr>Aktiivinen turvallisuus</vt:lpstr>
      <vt:lpstr>PowerPoint-esitys</vt:lpstr>
    </vt:vector>
  </TitlesOfParts>
  <Company>VAKES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Kuvasarja autokouluille</dc:title>
  <dc:creator>Nummelin Ilkka</dc:creator>
  <cp:lastModifiedBy>Nummelin Ilkka</cp:lastModifiedBy>
  <cp:revision>710</cp:revision>
  <cp:lastPrinted>2015-01-07T11:44:51Z</cp:lastPrinted>
  <dcterms:created xsi:type="dcterms:W3CDTF">2012-12-27T12:51:17Z</dcterms:created>
  <dcterms:modified xsi:type="dcterms:W3CDTF">2015-01-14T08:52:15Z</dcterms:modified>
  <cp:contentStatus>Valmis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RISNextLink">
    <vt:lpwstr>http://fikka/idx/Fikka/FI/dcobject/dcdialog.dcw?id=304537</vt:lpwstr>
  </property>
  <property fmtid="{D5CDD505-2E9C-101B-9397-08002B2CF9AE}" pid="3" name="_MarkAsFinal">
    <vt:bool>true</vt:bool>
  </property>
</Properties>
</file>