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04" r:id="rId2"/>
  </p:sldMasterIdLst>
  <p:notesMasterIdLst>
    <p:notesMasterId r:id="rId52"/>
  </p:notesMasterIdLst>
  <p:sldIdLst>
    <p:sldId id="256" r:id="rId3"/>
    <p:sldId id="265" r:id="rId4"/>
    <p:sldId id="275" r:id="rId5"/>
    <p:sldId id="272" r:id="rId6"/>
    <p:sldId id="274" r:id="rId7"/>
    <p:sldId id="303" r:id="rId8"/>
    <p:sldId id="308" r:id="rId9"/>
    <p:sldId id="298" r:id="rId10"/>
    <p:sldId id="299" r:id="rId11"/>
    <p:sldId id="300" r:id="rId12"/>
    <p:sldId id="301" r:id="rId13"/>
    <p:sldId id="304" r:id="rId14"/>
    <p:sldId id="309" r:id="rId15"/>
    <p:sldId id="336" r:id="rId16"/>
    <p:sldId id="271" r:id="rId17"/>
    <p:sldId id="269" r:id="rId18"/>
    <p:sldId id="276" r:id="rId19"/>
    <p:sldId id="277" r:id="rId20"/>
    <p:sldId id="273" r:id="rId21"/>
    <p:sldId id="278" r:id="rId22"/>
    <p:sldId id="279" r:id="rId23"/>
    <p:sldId id="307" r:id="rId24"/>
    <p:sldId id="305" r:id="rId25"/>
    <p:sldId id="314" r:id="rId26"/>
    <p:sldId id="315" r:id="rId27"/>
    <p:sldId id="316" r:id="rId28"/>
    <p:sldId id="317" r:id="rId29"/>
    <p:sldId id="319" r:id="rId30"/>
    <p:sldId id="320" r:id="rId31"/>
    <p:sldId id="321" r:id="rId32"/>
    <p:sldId id="322" r:id="rId33"/>
    <p:sldId id="334" r:id="rId34"/>
    <p:sldId id="323" r:id="rId35"/>
    <p:sldId id="324" r:id="rId36"/>
    <p:sldId id="325" r:id="rId37"/>
    <p:sldId id="329" r:id="rId38"/>
    <p:sldId id="326" r:id="rId39"/>
    <p:sldId id="327" r:id="rId40"/>
    <p:sldId id="330" r:id="rId41"/>
    <p:sldId id="331" r:id="rId42"/>
    <p:sldId id="332" r:id="rId43"/>
    <p:sldId id="335" r:id="rId44"/>
    <p:sldId id="333" r:id="rId45"/>
    <p:sldId id="311" r:id="rId46"/>
    <p:sldId id="313" r:id="rId47"/>
    <p:sldId id="337" r:id="rId48"/>
    <p:sldId id="310" r:id="rId49"/>
    <p:sldId id="312" r:id="rId50"/>
    <p:sldId id="264" r:id="rId51"/>
  </p:sldIdLst>
  <p:sldSz cx="10693400" cy="7561263"/>
  <p:notesSz cx="6735763" cy="9866313"/>
  <p:defaultTextStyle>
    <a:defPPr>
      <a:defRPr lang="fi-FI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9931" autoAdjust="0"/>
  </p:normalViewPr>
  <p:slideViewPr>
    <p:cSldViewPr>
      <p:cViewPr varScale="1">
        <p:scale>
          <a:sx n="106" d="100"/>
          <a:sy n="106" d="100"/>
        </p:scale>
        <p:origin x="-1224" y="-84"/>
      </p:cViewPr>
      <p:guideLst>
        <p:guide orient="horz" pos="1082"/>
        <p:guide orient="horz" pos="581"/>
        <p:guide orient="horz" pos="1181"/>
        <p:guide pos="345"/>
        <p:guide pos="6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74B48-D216-4477-883C-FC5C3CFD4DDF}" type="datetimeFigureOut">
              <a:rPr lang="fi-FI" smtClean="0"/>
              <a:t>25.3.2014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484D-EFF1-43B1-B030-B05860A702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786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484D-EFF1-43B1-B030-B05860A702AC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40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484D-EFF1-43B1-B030-B05860A702AC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58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484D-EFF1-43B1-B030-B05860A702AC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73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484D-EFF1-43B1-B030-B05860A702AC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87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484D-EFF1-43B1-B030-B05860A702AC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13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005" y="2348893"/>
            <a:ext cx="9089390" cy="1620771"/>
          </a:xfrm>
          <a:noFill/>
        </p:spPr>
        <p:txBody>
          <a:bodyPr vert="horz" wrap="square" lIns="104306" tIns="52153" rIns="104306" bIns="52153" rtlCol="0" anchor="ctr">
            <a:noAutofit/>
          </a:bodyPr>
          <a:lstStyle>
            <a:lvl1pPr>
              <a:defRPr lang="fi-FI" sz="46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itchFamily="34" charset="0"/>
            </a:pPr>
            <a:r>
              <a:rPr lang="fi-FI" dirty="0" smtClean="0"/>
              <a:t>&lt;Lisää pääotsikko&gt;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4010" y="4284716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&lt;Lisää alaotsikko&gt;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5172" y="7177141"/>
            <a:ext cx="1004556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37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71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670" y="922405"/>
            <a:ext cx="9624060" cy="792356"/>
          </a:xfrm>
        </p:spPr>
        <p:txBody>
          <a:bodyPr>
            <a:normAutofit/>
          </a:bodyPr>
          <a:lstStyle>
            <a:lvl1pPr>
              <a:defRPr sz="2800" b="0" baseline="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670" y="1862254"/>
            <a:ext cx="9624060" cy="476420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&lt;Lisää tekstiä&gt;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13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0" baseline="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874548"/>
            <a:ext cx="4722918" cy="476420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874548"/>
            <a:ext cx="4722918" cy="476420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30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4705" y="2748535"/>
            <a:ext cx="9089390" cy="1190882"/>
          </a:xfrm>
        </p:spPr>
        <p:txBody>
          <a:bodyPr anchor="t">
            <a:normAutofit/>
          </a:bodyPr>
          <a:lstStyle>
            <a:lvl1pPr algn="l">
              <a:defRPr sz="2800" b="0" cap="none" baseline="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4705" y="3939416"/>
            <a:ext cx="9089390" cy="165402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&lt;Lisää tekstiä&gt;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23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67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27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35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2556495"/>
            <a:ext cx="9093200" cy="1512589"/>
          </a:xfrm>
          <a:noFill/>
        </p:spPr>
        <p:txBody>
          <a:bodyPr wrap="square" lIns="104306" tIns="52153" rIns="104306" bIns="52153" rtlCol="0" anchor="ctr">
            <a:noAutofit/>
          </a:bodyPr>
          <a:lstStyle>
            <a:lvl1pPr marL="0" indent="0" algn="ctr">
              <a:buNone/>
              <a:defRPr lang="fi-FI" sz="46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/>
            <a:r>
              <a:rPr lang="fi-FI" dirty="0" smtClean="0"/>
              <a:t>&lt;Kirjoita valinnainen lopetusteksti&gt;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4572892"/>
            <a:ext cx="9093200" cy="5758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fi-FI" dirty="0" smtClean="0"/>
              <a:t>&lt;</a:t>
            </a:r>
            <a:r>
              <a:rPr lang="fi-FI" dirty="0" err="1" smtClean="0"/>
              <a:t>etunimi.sukunimi@vakuutuskeskus.fi</a:t>
            </a:r>
            <a:r>
              <a:rPr lang="fi-FI" dirty="0" smtClean="0"/>
              <a:t>&gt;</a:t>
            </a:r>
          </a:p>
        </p:txBody>
      </p:sp>
      <p:sp>
        <p:nvSpPr>
          <p:cNvPr id="12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5148783"/>
            <a:ext cx="9093200" cy="5760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fi-FI" dirty="0" smtClean="0"/>
              <a:t>&lt;</a:t>
            </a:r>
            <a:r>
              <a:rPr lang="fi-FI" dirty="0" err="1" smtClean="0"/>
              <a:t>www.lvk.fi</a:t>
            </a:r>
            <a:r>
              <a:rPr lang="fi-FI" dirty="0" smtClean="0"/>
              <a:t>&gt;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34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31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922405"/>
            <a:ext cx="9624060" cy="79235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874548"/>
            <a:ext cx="9624060" cy="4793115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194494"/>
            <a:ext cx="3386243" cy="317569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lang="fi-FI"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9068" y="7177141"/>
            <a:ext cx="1940660" cy="29803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9" name="Kuva 8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389759"/>
            <a:ext cx="1486535" cy="52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55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4" r:id="rId3"/>
    <p:sldLayoutId id="2147483793" r:id="rId4"/>
    <p:sldLayoutId id="2147483796" r:id="rId5"/>
    <p:sldLayoutId id="2147483797" r:id="rId6"/>
    <p:sldLayoutId id="2147483807" r:id="rId7"/>
    <p:sldLayoutId id="2147483803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104305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D169-0362-4C2C-A510-1DB79F84F0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2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vk.fi/fi/Raportit/LVK-uutiset-ja-raportit/TIEDOTE-30122013-Uusien-autojen-turvatekniikka-parantaa-liikenneturvallisuutta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Kalvosarja nuorten kuljettajien ajo-opetukseen 2013</a:t>
            </a:r>
            <a:endParaRPr lang="fi-FI" dirty="0"/>
          </a:p>
        </p:txBody>
      </p:sp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Liikennevakuutuskeskus (LVK),</a:t>
            </a:r>
          </a:p>
          <a:p>
            <a:r>
              <a:rPr lang="fi-FI" dirty="0" smtClean="0"/>
              <a:t>Vakuutusyhtiöiden liikenneturvallisuustoimikunta (VALT)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6" name="Picture 5" descr="FIN_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5796855"/>
            <a:ext cx="12604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1" y="1764407"/>
            <a:ext cx="7240457" cy="46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Aiheuttajakuljettajan ikä vuonna 2012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7" name="Rengas 6"/>
          <p:cNvSpPr/>
          <p:nvPr/>
        </p:nvSpPr>
        <p:spPr>
          <a:xfrm>
            <a:off x="1652204" y="4572719"/>
            <a:ext cx="1499067" cy="1224136"/>
          </a:xfrm>
          <a:prstGeom prst="donut">
            <a:avLst>
              <a:gd name="adj" fmla="val 626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 smtClean="0">
              <a:solidFill>
                <a:schemeClr val="tx1"/>
              </a:solidFill>
            </a:endParaRPr>
          </a:p>
        </p:txBody>
      </p:sp>
      <p:sp>
        <p:nvSpPr>
          <p:cNvPr id="9" name="Rengas 8"/>
          <p:cNvSpPr/>
          <p:nvPr/>
        </p:nvSpPr>
        <p:spPr>
          <a:xfrm>
            <a:off x="4122564" y="4284687"/>
            <a:ext cx="1296144" cy="1512168"/>
          </a:xfrm>
          <a:prstGeom prst="donut">
            <a:avLst>
              <a:gd name="adj" fmla="val 626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 smtClean="0">
              <a:solidFill>
                <a:schemeClr val="tx1"/>
              </a:solidFill>
            </a:endParaRPr>
          </a:p>
        </p:txBody>
      </p:sp>
      <p:grpSp>
        <p:nvGrpSpPr>
          <p:cNvPr id="8" name="Ryhmä 7"/>
          <p:cNvGrpSpPr/>
          <p:nvPr/>
        </p:nvGrpSpPr>
        <p:grpSpPr>
          <a:xfrm>
            <a:off x="1112960" y="6516935"/>
            <a:ext cx="2577556" cy="504056"/>
            <a:chOff x="1256976" y="6516935"/>
            <a:chExt cx="2577556" cy="504056"/>
          </a:xfrm>
        </p:grpSpPr>
        <p:sp>
          <p:nvSpPr>
            <p:cNvPr id="14" name="Suorakulmio 13"/>
            <p:cNvSpPr/>
            <p:nvPr/>
          </p:nvSpPr>
          <p:spPr>
            <a:xfrm>
              <a:off x="1256976" y="6516935"/>
              <a:ext cx="2577556" cy="50405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200" dirty="0" err="1" smtClean="0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1314252" y="6516935"/>
              <a:ext cx="2520280" cy="504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2200" dirty="0" smtClean="0"/>
                <a:t>Alle 26v noin 27 %</a:t>
              </a: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3769890" y="6516935"/>
            <a:ext cx="2577556" cy="504056"/>
            <a:chOff x="1256976" y="6516935"/>
            <a:chExt cx="2577556" cy="504056"/>
          </a:xfrm>
        </p:grpSpPr>
        <p:sp>
          <p:nvSpPr>
            <p:cNvPr id="18" name="Suorakulmio 17"/>
            <p:cNvSpPr/>
            <p:nvPr/>
          </p:nvSpPr>
          <p:spPr>
            <a:xfrm>
              <a:off x="1256976" y="6516935"/>
              <a:ext cx="2577556" cy="50405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200" dirty="0" err="1" smtClean="0"/>
            </a:p>
          </p:txBody>
        </p:sp>
        <p:sp>
          <p:nvSpPr>
            <p:cNvPr id="19" name="Tekstiruutu 18"/>
            <p:cNvSpPr txBox="1"/>
            <p:nvPr/>
          </p:nvSpPr>
          <p:spPr>
            <a:xfrm>
              <a:off x="1314252" y="6516935"/>
              <a:ext cx="2520280" cy="504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2200" dirty="0" smtClean="0"/>
                <a:t>Alle 26v noin 36 %</a:t>
              </a:r>
            </a:p>
          </p:txBody>
        </p:sp>
      </p:grpSp>
      <p:cxnSp>
        <p:nvCxnSpPr>
          <p:cNvPr id="16" name="Suora yhdysviiva 15"/>
          <p:cNvCxnSpPr>
            <a:endCxn id="7" idx="2"/>
          </p:cNvCxnSpPr>
          <p:nvPr/>
        </p:nvCxnSpPr>
        <p:spPr>
          <a:xfrm flipV="1">
            <a:off x="1652204" y="5184787"/>
            <a:ext cx="0" cy="13321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/>
          <p:cNvCxnSpPr/>
          <p:nvPr/>
        </p:nvCxnSpPr>
        <p:spPr>
          <a:xfrm flipV="1">
            <a:off x="4122564" y="5148783"/>
            <a:ext cx="0" cy="136815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Ryhmä 35"/>
          <p:cNvGrpSpPr/>
          <p:nvPr/>
        </p:nvGrpSpPr>
        <p:grpSpPr>
          <a:xfrm>
            <a:off x="7362924" y="3240571"/>
            <a:ext cx="3240360" cy="1944216"/>
            <a:chOff x="1256976" y="6516935"/>
            <a:chExt cx="2577556" cy="504056"/>
          </a:xfrm>
        </p:grpSpPr>
        <p:sp>
          <p:nvSpPr>
            <p:cNvPr id="37" name="Suorakulmio 36"/>
            <p:cNvSpPr/>
            <p:nvPr/>
          </p:nvSpPr>
          <p:spPr>
            <a:xfrm>
              <a:off x="1256976" y="6516935"/>
              <a:ext cx="2577556" cy="50405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200" dirty="0" err="1" smtClean="0"/>
            </a:p>
          </p:txBody>
        </p:sp>
        <p:sp>
          <p:nvSpPr>
            <p:cNvPr id="38" name="Tekstiruutu 37"/>
            <p:cNvSpPr txBox="1"/>
            <p:nvPr/>
          </p:nvSpPr>
          <p:spPr>
            <a:xfrm>
              <a:off x="1314252" y="6516935"/>
              <a:ext cx="2520280" cy="504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2200" dirty="0" smtClean="0"/>
                <a:t>Alle 26-vuotiaiden aiheuttamissa vahingoissa oli 36 % kaikista vahinkojen uhreista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6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1673356"/>
            <a:ext cx="7488832" cy="556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Vuosina </a:t>
            </a:r>
            <a:r>
              <a:rPr lang="fi-FI" dirty="0" smtClean="0"/>
              <a:t>2007–2012 </a:t>
            </a:r>
            <a:r>
              <a:rPr lang="fi-FI" dirty="0"/>
              <a:t>ensimmäisen ajokortin saaneiden </a:t>
            </a:r>
            <a:r>
              <a:rPr lang="fi-FI" dirty="0" smtClean="0"/>
              <a:t>kuljettajien vuonna 2012 </a:t>
            </a:r>
            <a:r>
              <a:rPr lang="fi-FI" dirty="0"/>
              <a:t>aiheuttamien vahinkojen lukumäärät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3" name="Kehys 2"/>
          <p:cNvSpPr/>
          <p:nvPr/>
        </p:nvSpPr>
        <p:spPr>
          <a:xfrm>
            <a:off x="1818308" y="5148783"/>
            <a:ext cx="6552728" cy="1281837"/>
          </a:xfrm>
          <a:prstGeom prst="frame">
            <a:avLst>
              <a:gd name="adj1" fmla="val 168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Pysäköintialuevahingot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Pysäköintialueilla sattuneiden vahinkojen lukumäärä on </a:t>
            </a:r>
            <a:r>
              <a:rPr lang="fi-FI" b="1" dirty="0" smtClean="0"/>
              <a:t>1,5-kertaistunut</a:t>
            </a:r>
            <a:r>
              <a:rPr lang="fi-FI" dirty="0" smtClean="0"/>
              <a:t> 10 vuodessa</a:t>
            </a:r>
          </a:p>
          <a:p>
            <a:endParaRPr lang="fi-FI" dirty="0" smtClean="0"/>
          </a:p>
          <a:p>
            <a:r>
              <a:rPr lang="fi-FI" dirty="0" smtClean="0"/>
              <a:t>Vuosittain tapahtuu noin 46 000 vahinkoa pysäköintialueilla, mikä on yli 40 % kaikista vahingoista </a:t>
            </a:r>
          </a:p>
          <a:p>
            <a:endParaRPr lang="fi-FI" dirty="0" smtClean="0"/>
          </a:p>
          <a:p>
            <a:r>
              <a:rPr lang="fi-FI" dirty="0" smtClean="0"/>
              <a:t>Yli 60 % pysäköintialuevahingoista on peruuttamisvahinkoja</a:t>
            </a:r>
          </a:p>
          <a:p>
            <a:endParaRPr lang="fi-FI" dirty="0" smtClean="0"/>
          </a:p>
          <a:p>
            <a:r>
              <a:rPr lang="fi-FI" dirty="0" smtClean="0"/>
              <a:t>Alle 25-vuotias kuljettaja aiheuttaa pysäköintialuevahingoista noin joka viidennen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04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Pysäköintialuevahingot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741859"/>
            <a:ext cx="3057525" cy="49911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2" y="1766277"/>
            <a:ext cx="4464496" cy="208445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04" y="1883865"/>
            <a:ext cx="2488904" cy="1866678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3784928" y="4068663"/>
            <a:ext cx="6336704" cy="11521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0" name="Tekstiruutu 9"/>
          <p:cNvSpPr txBox="1"/>
          <p:nvPr/>
        </p:nvSpPr>
        <p:spPr>
          <a:xfrm>
            <a:off x="3975340" y="4068663"/>
            <a:ext cx="6195896" cy="864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Nuorten aiheuttamista liikennevahingoista noin joka kolmas, lähes 7 000 vahinkoa/vuosi, tapahtuu pysäköintialueella. </a:t>
            </a:r>
          </a:p>
          <a:p>
            <a:endParaRPr lang="fi-FI" sz="2200" dirty="0" smtClean="0"/>
          </a:p>
        </p:txBody>
      </p:sp>
      <p:sp>
        <p:nvSpPr>
          <p:cNvPr id="11" name="Suorakulmio 10"/>
          <p:cNvSpPr/>
          <p:nvPr/>
        </p:nvSpPr>
        <p:spPr>
          <a:xfrm>
            <a:off x="3799795" y="5436815"/>
            <a:ext cx="6155417" cy="7920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2" name="Tekstiruutu 11"/>
          <p:cNvSpPr txBox="1"/>
          <p:nvPr/>
        </p:nvSpPr>
        <p:spPr>
          <a:xfrm>
            <a:off x="3903332" y="5436815"/>
            <a:ext cx="6195896" cy="864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Keskimääräinen pysäköintialuevahinkokorvaus vuonna 2012 oli 2 000 € </a:t>
            </a:r>
          </a:p>
        </p:txBody>
      </p:sp>
    </p:spTree>
    <p:extLst>
      <p:ext uri="{BB962C8B-B14F-4D97-AF65-F5344CB8AC3E}">
        <p14:creationId xmlns:p14="http://schemas.microsoft.com/office/powerpoint/2010/main" val="19540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6140" y="922405"/>
            <a:ext cx="10153128" cy="792356"/>
          </a:xfrm>
        </p:spPr>
        <p:txBody>
          <a:bodyPr>
            <a:normAutofit/>
          </a:bodyPr>
          <a:lstStyle/>
          <a:p>
            <a:r>
              <a:rPr lang="fi-FI" dirty="0" err="1" smtClean="0"/>
              <a:t>VALT:in</a:t>
            </a:r>
            <a:r>
              <a:rPr lang="fi-FI" dirty="0" smtClean="0"/>
              <a:t> </a:t>
            </a:r>
            <a:r>
              <a:rPr lang="fi-FI" dirty="0" err="1" smtClean="0"/>
              <a:t>vinkkicorneri</a:t>
            </a:r>
            <a:r>
              <a:rPr lang="fi-FI" dirty="0" smtClean="0"/>
              <a:t> - pysäköintialueet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Suosi selkeitä ja tilavia pysäköintialueita</a:t>
            </a:r>
          </a:p>
          <a:p>
            <a:r>
              <a:rPr lang="fi-FI" dirty="0" smtClean="0"/>
              <a:t>Jos hallitset peruuttamisen, on lähtemisen helpottamiseksi suositeltavaa peruuttaa ruutuun</a:t>
            </a:r>
          </a:p>
          <a:p>
            <a:r>
              <a:rPr lang="fi-FI" dirty="0" smtClean="0"/>
              <a:t>Hyödynnä pysäköinnissä avustavia tutkia ja kameroita, mutta muista aina myös kääntää päätäsi kohti etenemissuuntaasi</a:t>
            </a:r>
          </a:p>
          <a:p>
            <a:r>
              <a:rPr lang="fi-FI" dirty="0" smtClean="0"/>
              <a:t>Pidä autosi ikkunat puhtaina ja kirkkaina näkyvyyden varmistamiseksi</a:t>
            </a:r>
          </a:p>
          <a:p>
            <a:r>
              <a:rPr lang="fi-FI" dirty="0" smtClean="0"/>
              <a:t>Ennen liikkeelle lähtöä tutustu ympäristöösi ja tunnista mahdolliset vaaratekijät (jalankulkijat, eläimet, lähestyvät ajoneuvot, kiinteät kohteet tms.) </a:t>
            </a:r>
          </a:p>
          <a:p>
            <a:r>
              <a:rPr lang="fi-FI" dirty="0" smtClean="0"/>
              <a:t>Lähde liikkeelle varovasti ja hitaasti ympäristöä aktiivisesti havainnoiden</a:t>
            </a:r>
          </a:p>
          <a:p>
            <a:r>
              <a:rPr lang="fi-FI" dirty="0" smtClean="0"/>
              <a:t>Muista, että ellei </a:t>
            </a:r>
            <a:r>
              <a:rPr lang="fi-FI" dirty="0"/>
              <a:t>pysäköintialueiden </a:t>
            </a:r>
            <a:r>
              <a:rPr lang="fi-FI" dirty="0" smtClean="0"/>
              <a:t>sisällä ole toisin osoitettu (esim. kärkikolmio, </a:t>
            </a:r>
            <a:r>
              <a:rPr lang="fi-FI" dirty="0" err="1" smtClean="0"/>
              <a:t>stop-merkki</a:t>
            </a:r>
            <a:r>
              <a:rPr lang="fi-FI" dirty="0" smtClean="0"/>
              <a:t>), oikealta tuleva on etuajo-oikeutettu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3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Liikenneonnettomuuksien tutkijalautakunnat – kuolemaan johtaneet moottoriajoneuvo-onnettomuudet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670" y="1044327"/>
            <a:ext cx="9624060" cy="792356"/>
          </a:xfrm>
        </p:spPr>
        <p:txBody>
          <a:bodyPr>
            <a:normAutofit fontScale="90000"/>
          </a:bodyPr>
          <a:lstStyle/>
          <a:p>
            <a:r>
              <a:rPr lang="fi-FI" dirty="0"/>
              <a:t>O</a:t>
            </a:r>
            <a:r>
              <a:rPr lang="fi-FI" dirty="0" smtClean="0"/>
              <a:t>nnettomuuksien ja niissä kuolleiden tai vammautuneiden henkilöiden lukumäärä vuosina 1993–2012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7" y="1908423"/>
            <a:ext cx="9652009" cy="489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500" dirty="0"/>
              <a:t>O</a:t>
            </a:r>
            <a:r>
              <a:rPr lang="fi-FI" sz="2500" dirty="0" smtClean="0"/>
              <a:t>nnettomuustyyppi vuosina 1993-2012</a:t>
            </a:r>
            <a:endParaRPr lang="fi-FI" sz="25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3" y="1653269"/>
            <a:ext cx="9787061" cy="486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Yleistä onnettomuuksista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u="sng" dirty="0" smtClean="0"/>
              <a:t>Tapahtumakuukausi</a:t>
            </a:r>
            <a:r>
              <a:rPr lang="fi-FI" dirty="0" smtClean="0"/>
              <a:t>: noin 40 % onnettomuuksista tapahtuu kesä–elokuussa </a:t>
            </a:r>
          </a:p>
          <a:p>
            <a:r>
              <a:rPr lang="fi-FI" u="sng" dirty="0" smtClean="0"/>
              <a:t>Valoisuus:</a:t>
            </a:r>
            <a:r>
              <a:rPr lang="fi-FI" dirty="0" smtClean="0"/>
              <a:t> noin 70 % onnettomuuksista tapahtuu päivänvalossa</a:t>
            </a:r>
            <a:endParaRPr lang="fi-FI" u="sng" dirty="0" smtClean="0"/>
          </a:p>
          <a:p>
            <a:r>
              <a:rPr lang="fi-FI" u="sng" dirty="0" smtClean="0"/>
              <a:t>Kelityyppi</a:t>
            </a:r>
            <a:r>
              <a:rPr lang="fi-FI" dirty="0" smtClean="0"/>
              <a:t>: noin 60 % onnettomuuksista tapahtuu kuivalla kesä- tai talvikelillä</a:t>
            </a:r>
          </a:p>
          <a:p>
            <a:r>
              <a:rPr lang="fi-FI" u="sng" dirty="0"/>
              <a:t>A</a:t>
            </a:r>
            <a:r>
              <a:rPr lang="fi-FI" u="sng" dirty="0" smtClean="0"/>
              <a:t>joneuvo</a:t>
            </a:r>
            <a:r>
              <a:rPr lang="fi-FI" dirty="0" smtClean="0"/>
              <a:t>: noin 80 % onnettomuuksista aiheuttajakuljettajan ajoneuvo on henkilö-/pakettiauto </a:t>
            </a:r>
          </a:p>
          <a:p>
            <a:r>
              <a:rPr lang="fi-FI" u="sng" dirty="0" smtClean="0"/>
              <a:t>Sukupuoli:</a:t>
            </a:r>
            <a:r>
              <a:rPr lang="fi-FI" dirty="0" smtClean="0"/>
              <a:t> noin 85 % aiheuttajakuljettajista on miehiä</a:t>
            </a:r>
            <a:endParaRPr lang="fi-FI" dirty="0" smtClean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19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1548383"/>
            <a:ext cx="9866758" cy="484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</a:t>
            </a:r>
            <a:r>
              <a:rPr lang="fi-FI" dirty="0" smtClean="0"/>
              <a:t>iheuttajakuljettajan ikä </a:t>
            </a:r>
            <a:r>
              <a:rPr lang="fi-FI" dirty="0"/>
              <a:t>vuosina </a:t>
            </a:r>
            <a:r>
              <a:rPr lang="fi-FI" dirty="0" smtClean="0"/>
              <a:t>1993–2012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grpSp>
        <p:nvGrpSpPr>
          <p:cNvPr id="20" name="Ryhmä 19"/>
          <p:cNvGrpSpPr/>
          <p:nvPr/>
        </p:nvGrpSpPr>
        <p:grpSpPr>
          <a:xfrm>
            <a:off x="1066725" y="1692399"/>
            <a:ext cx="3415879" cy="567186"/>
            <a:chOff x="778692" y="1845293"/>
            <a:chExt cx="3415879" cy="567186"/>
          </a:xfrm>
        </p:grpSpPr>
        <p:sp>
          <p:nvSpPr>
            <p:cNvPr id="9" name="Suorakulmio 8"/>
            <p:cNvSpPr/>
            <p:nvPr/>
          </p:nvSpPr>
          <p:spPr>
            <a:xfrm>
              <a:off x="778692" y="1845293"/>
              <a:ext cx="3415879" cy="49517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200" dirty="0" err="1" smtClean="0"/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778693" y="1845293"/>
              <a:ext cx="3415878" cy="5671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2200" dirty="0" smtClean="0"/>
                <a:t>Huomioi ikäryhmien koot! </a:t>
              </a:r>
            </a:p>
          </p:txBody>
        </p:sp>
      </p:grpSp>
      <p:grpSp>
        <p:nvGrpSpPr>
          <p:cNvPr id="19" name="Ryhmä 18"/>
          <p:cNvGrpSpPr/>
          <p:nvPr/>
        </p:nvGrpSpPr>
        <p:grpSpPr>
          <a:xfrm>
            <a:off x="2826419" y="6525813"/>
            <a:ext cx="5400601" cy="855218"/>
            <a:chOff x="1890315" y="4221557"/>
            <a:chExt cx="5400601" cy="855218"/>
          </a:xfrm>
        </p:grpSpPr>
        <p:sp>
          <p:nvSpPr>
            <p:cNvPr id="13" name="Suorakulmio 12"/>
            <p:cNvSpPr/>
            <p:nvPr/>
          </p:nvSpPr>
          <p:spPr>
            <a:xfrm>
              <a:off x="1890315" y="4221557"/>
              <a:ext cx="5400600" cy="85521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200" dirty="0" err="1" smtClean="0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2002828" y="4221557"/>
              <a:ext cx="5288088" cy="5671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2200" dirty="0" smtClean="0"/>
                <a:t>Noin joka neljäs onnettomuus on alle 25-vuotiaan kuljettajan aiheuttama</a:t>
              </a:r>
            </a:p>
          </p:txBody>
        </p:sp>
      </p:grpSp>
      <p:cxnSp>
        <p:nvCxnSpPr>
          <p:cNvPr id="15" name="Suora nuoliyhdysviiva 14"/>
          <p:cNvCxnSpPr/>
          <p:nvPr/>
        </p:nvCxnSpPr>
        <p:spPr>
          <a:xfrm>
            <a:off x="4482604" y="2187577"/>
            <a:ext cx="720080" cy="368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>
            <a:off x="3474492" y="2187577"/>
            <a:ext cx="576064" cy="368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>
            <a:off x="4488952" y="1945342"/>
            <a:ext cx="2225900" cy="611153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kstiruutu 2"/>
          <p:cNvSpPr txBox="1"/>
          <p:nvPr/>
        </p:nvSpPr>
        <p:spPr>
          <a:xfrm>
            <a:off x="4040391" y="2268463"/>
            <a:ext cx="4572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i-FI" sz="1600" b="1" dirty="0" smtClean="0"/>
              <a:t>4v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5224388" y="226846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i-FI" sz="1600" b="1" dirty="0" smtClean="0"/>
              <a:t>20v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6664548" y="226846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i-FI" sz="1600" b="1" dirty="0" smtClean="0"/>
              <a:t>20v</a:t>
            </a:r>
          </a:p>
        </p:txBody>
      </p:sp>
    </p:spTree>
    <p:extLst>
      <p:ext uri="{BB962C8B-B14F-4D97-AF65-F5344CB8AC3E}">
        <p14:creationId xmlns:p14="http://schemas.microsoft.com/office/powerpoint/2010/main" val="36420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Liikennevakuutuskeskuksen tehtävät lyhyesti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Liikennevakuutuksesta korvatut vahingot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L</a:t>
            </a:r>
            <a:r>
              <a:rPr lang="fi-FI" dirty="0" smtClean="0"/>
              <a:t>iikenneonnettomuuksien tutkijalautakunnat – kuolemaan johtaneet onnettomuudet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Onnettomuuscase</a:t>
            </a:r>
            <a:r>
              <a:rPr lang="fi-FI" dirty="0" smtClean="0"/>
              <a:t> </a:t>
            </a:r>
            <a:r>
              <a:rPr lang="fi-FI" dirty="0"/>
              <a:t>1: </a:t>
            </a:r>
            <a:r>
              <a:rPr lang="fi-FI" dirty="0" smtClean="0"/>
              <a:t>Peräänajo ruuhkassa</a:t>
            </a:r>
          </a:p>
          <a:p>
            <a:endParaRPr lang="fi-FI" dirty="0"/>
          </a:p>
          <a:p>
            <a:r>
              <a:rPr lang="fi-FI" dirty="0" err="1" smtClean="0"/>
              <a:t>Onnettomuuscase</a:t>
            </a:r>
            <a:r>
              <a:rPr lang="fi-FI" dirty="0" smtClean="0"/>
              <a:t> </a:t>
            </a:r>
            <a:r>
              <a:rPr lang="fi-FI" dirty="0"/>
              <a:t>2: </a:t>
            </a:r>
            <a:r>
              <a:rPr lang="fi-FI" dirty="0" smtClean="0"/>
              <a:t>Väsymys</a:t>
            </a:r>
          </a:p>
          <a:p>
            <a:endParaRPr lang="fi-FI" dirty="0"/>
          </a:p>
          <a:p>
            <a:r>
              <a:rPr lang="fi-FI" dirty="0" smtClean="0"/>
              <a:t>Maksimoi turvallisuustekijät - ajoneuvojen turvallisuus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6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7" y="2052439"/>
            <a:ext cx="886072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670" y="1044059"/>
            <a:ext cx="9624060" cy="79235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Aiheuttajakuljettajan veren alkoholipitoisuus ja ylinopeus vuosina 1993–2012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grpSp>
        <p:nvGrpSpPr>
          <p:cNvPr id="3" name="Ryhmä 2"/>
          <p:cNvGrpSpPr/>
          <p:nvPr/>
        </p:nvGrpSpPr>
        <p:grpSpPr>
          <a:xfrm>
            <a:off x="5346700" y="1902588"/>
            <a:ext cx="5184576" cy="1296144"/>
            <a:chOff x="5183896" y="1902588"/>
            <a:chExt cx="5184576" cy="1296144"/>
          </a:xfrm>
        </p:grpSpPr>
        <p:sp>
          <p:nvSpPr>
            <p:cNvPr id="14" name="Suorakulmio 13"/>
            <p:cNvSpPr/>
            <p:nvPr/>
          </p:nvSpPr>
          <p:spPr>
            <a:xfrm>
              <a:off x="5183896" y="1902588"/>
              <a:ext cx="5184576" cy="12961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200" dirty="0" err="1" smtClean="0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5255904" y="1902588"/>
              <a:ext cx="5112568" cy="12961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2200" dirty="0" smtClean="0"/>
                <a:t>Vuonna 2012, noin 55 % alle 25-vuotiaista aiheuttajakuljettajista ajoi ylinopeutta ja noin 35 % humalassa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7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606003"/>
            <a:ext cx="8496944" cy="43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</a:t>
            </a:r>
            <a:r>
              <a:rPr lang="fi-FI" dirty="0" smtClean="0"/>
              <a:t>urvavyön käyttämättömyys vuosina 1993–2012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2466380" y="5940871"/>
            <a:ext cx="5904656" cy="11579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0" name="Tekstiruutu 9"/>
          <p:cNvSpPr txBox="1"/>
          <p:nvPr/>
        </p:nvSpPr>
        <p:spPr>
          <a:xfrm>
            <a:off x="2637499" y="5940871"/>
            <a:ext cx="5905726" cy="1152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Vuonna 2012 noin 40 % alle 25 vuotiaista ei käyttänyt turvavyötä – arviolta 6 nuorta olisi selvinnyt hengissä turvavyötä käyttämällä</a:t>
            </a:r>
          </a:p>
        </p:txBody>
      </p:sp>
    </p:spTree>
    <p:extLst>
      <p:ext uri="{BB962C8B-B14F-4D97-AF65-F5344CB8AC3E}">
        <p14:creationId xmlns:p14="http://schemas.microsoft.com/office/powerpoint/2010/main" val="6969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Alle 25-vuotiaiden aiheuttajakuljettajien riskit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TOP 3 -välittömät riskit vuosilta 2003–2012 (</a:t>
            </a:r>
            <a:r>
              <a:rPr lang="fi-FI" i="1" dirty="0" smtClean="0"/>
              <a:t>aktiivisesti onnettomuuden syntyyn vaikuttanut riskitekijä</a:t>
            </a:r>
            <a:r>
              <a:rPr lang="fi-FI" dirty="0" smtClean="0"/>
              <a:t>):</a:t>
            </a:r>
          </a:p>
          <a:p>
            <a:pPr lvl="1"/>
            <a:r>
              <a:rPr lang="fi-FI" dirty="0" smtClean="0"/>
              <a:t>Ajoneuvon käsittelyvirheet tai ajotoiminnat: n. 30 % onnettomuuksista (esim. virheellinen ajolinja, virheellinen ohjausliike)</a:t>
            </a:r>
          </a:p>
          <a:p>
            <a:pPr lvl="1"/>
            <a:r>
              <a:rPr lang="fi-FI" dirty="0" smtClean="0"/>
              <a:t>Osallisen havaintovirheet: n. 25 % onnettomuuksista (esim. ei havainnut toista osapuolta tai tilannetta) </a:t>
            </a:r>
          </a:p>
          <a:p>
            <a:pPr lvl="1"/>
            <a:r>
              <a:rPr lang="fi-FI" dirty="0" smtClean="0"/>
              <a:t>Osallisen ennakointi- ja arviointivirheet: n. 20 % onnettomuuksista (esim. virheellinen arviointi omista kulkumahdollisuuksista (nopeus, väistäminen), ajoi tilanteeseen ennakoimatta tai varmistamatta)</a:t>
            </a:r>
          </a:p>
          <a:p>
            <a:pPr lvl="1"/>
            <a:endParaRPr lang="fi-FI" dirty="0"/>
          </a:p>
          <a:p>
            <a:r>
              <a:rPr lang="fi-FI" dirty="0" smtClean="0"/>
              <a:t>Taustariskeissä (</a:t>
            </a:r>
            <a:r>
              <a:rPr lang="fi-FI" i="1" dirty="0" smtClean="0"/>
              <a:t>taustalla vaikuttavat riskit, jotka </a:t>
            </a:r>
            <a:r>
              <a:rPr lang="fi-FI" i="1" dirty="0"/>
              <a:t>mahdollistavat tai eivät estä tapahtumien kohtalokasta </a:t>
            </a:r>
            <a:r>
              <a:rPr lang="fi-FI" i="1" dirty="0" smtClean="0"/>
              <a:t>kulkua</a:t>
            </a:r>
            <a:r>
              <a:rPr lang="fi-FI" dirty="0" smtClean="0"/>
              <a:t>) korostuvat erityisesti: </a:t>
            </a:r>
          </a:p>
          <a:p>
            <a:pPr lvl="1"/>
            <a:r>
              <a:rPr lang="fi-FI" dirty="0" smtClean="0"/>
              <a:t>kuljettajan tilaan (väsymys, alkoholi, lääkkeet, kiire jne.) sekä </a:t>
            </a:r>
          </a:p>
          <a:p>
            <a:pPr lvl="1"/>
            <a:r>
              <a:rPr lang="fi-FI" dirty="0" smtClean="0"/>
              <a:t>ennakointiin ja liikennetilanteeseen (esim. ajonopeus) liittyvät riskitekijät </a:t>
            </a:r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Liikenneonnettomuuksien tutkijalautakunnat -</a:t>
            </a:r>
            <a:br>
              <a:rPr lang="fi-FI" dirty="0"/>
            </a:br>
            <a:r>
              <a:rPr lang="fi-FI" dirty="0" err="1" smtClean="0"/>
              <a:t>Onnettomuuscase</a:t>
            </a:r>
            <a:r>
              <a:rPr lang="fi-FI" dirty="0" smtClean="0"/>
              <a:t> 1: Peräänajo ruuhkassa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Taustatiedot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Nuori ja kokematon kuljettaja (A-osallinen) oli palaamassa töistä kotiin </a:t>
            </a:r>
          </a:p>
          <a:p>
            <a:endParaRPr lang="fi-FI" dirty="0"/>
          </a:p>
          <a:p>
            <a:r>
              <a:rPr lang="fi-FI" dirty="0" smtClean="0"/>
              <a:t>Hän ajoi ystävältään lainaamallaan autolla</a:t>
            </a:r>
          </a:p>
          <a:p>
            <a:endParaRPr lang="fi-FI" dirty="0"/>
          </a:p>
          <a:p>
            <a:r>
              <a:rPr lang="fi-FI" dirty="0" smtClean="0"/>
              <a:t>Oli ruuhka-aika ja liikenne oli erittäin vilkasta</a:t>
            </a:r>
          </a:p>
          <a:p>
            <a:endParaRPr lang="fi-FI" dirty="0"/>
          </a:p>
          <a:p>
            <a:r>
              <a:rPr lang="fi-FI" dirty="0" smtClean="0"/>
              <a:t>Keliolosuhteet olivat erinomaiset - tienpinta oli kuiva ja ilman lämpötila oli +15 astetta</a:t>
            </a:r>
          </a:p>
          <a:p>
            <a:endParaRPr lang="fi-FI" dirty="0"/>
          </a:p>
          <a:p>
            <a:r>
              <a:rPr lang="fi-FI" dirty="0" smtClean="0"/>
              <a:t>Onnettomuus sattui kaksiajorataisella tiellä, jossa kumpaankin ajosuuntaan oli kaksi kaistaa</a:t>
            </a:r>
          </a:p>
          <a:p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75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A-osallinen - kokematon kuljettaja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Nuori kuljettaja ajoi nopeusrajoitusta noudattaen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Työpäivä oli pulkassa ja kuljettaja oli viikonloppufiiliksissä</a:t>
            </a:r>
          </a:p>
          <a:p>
            <a:endParaRPr lang="fi-FI" dirty="0"/>
          </a:p>
          <a:p>
            <a:r>
              <a:rPr lang="fi-FI" dirty="0" smtClean="0"/>
              <a:t>Kuljettajan huomio ei kiinnittynyt aktiivisesti liikenteen seuraamiseen</a:t>
            </a:r>
          </a:p>
          <a:p>
            <a:endParaRPr lang="fi-FI" dirty="0" smtClean="0"/>
          </a:p>
          <a:p>
            <a:r>
              <a:rPr lang="fi-FI" dirty="0" smtClean="0"/>
              <a:t>Kuljettaja törmäsi ajoneuvojonoon jarruttamatta nopeudella 80 km/h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1314252" y="5436814"/>
            <a:ext cx="8064896" cy="5760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8" name="Tekstiruutu 7"/>
          <p:cNvSpPr txBox="1"/>
          <p:nvPr/>
        </p:nvSpPr>
        <p:spPr>
          <a:xfrm>
            <a:off x="1314252" y="5436815"/>
            <a:ext cx="828092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i="1" dirty="0" smtClean="0"/>
              <a:t>Auto etenee 45 metriä 2 sekunnissa nopeuden ollessa 80 km/h</a:t>
            </a:r>
          </a:p>
        </p:txBody>
      </p:sp>
    </p:spTree>
    <p:extLst>
      <p:ext uri="{BB962C8B-B14F-4D97-AF65-F5344CB8AC3E}">
        <p14:creationId xmlns:p14="http://schemas.microsoft.com/office/powerpoint/2010/main" val="31003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A-osallinen - kokematon kuljettaja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56" y="2916535"/>
            <a:ext cx="6428011" cy="3604356"/>
          </a:xfrm>
          <a:prstGeom prst="rect">
            <a:avLst/>
          </a:prstGeo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764407"/>
            <a:ext cx="4722812" cy="3375769"/>
          </a:xfrm>
        </p:spPr>
      </p:pic>
    </p:spTree>
    <p:extLst>
      <p:ext uri="{BB962C8B-B14F-4D97-AF65-F5344CB8AC3E}">
        <p14:creationId xmlns:p14="http://schemas.microsoft.com/office/powerpoint/2010/main" val="31635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Ajoneuvojono - peräänajo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4670" y="1874548"/>
            <a:ext cx="9852590" cy="4764202"/>
          </a:xfrm>
        </p:spPr>
        <p:txBody>
          <a:bodyPr/>
          <a:lstStyle/>
          <a:p>
            <a:r>
              <a:rPr lang="fi-FI" dirty="0" smtClean="0"/>
              <a:t>Ajoneuvojonon viimeisenä ajoneuvona oli moottoripyörä (B-osallinen)</a:t>
            </a:r>
          </a:p>
          <a:p>
            <a:endParaRPr lang="fi-FI" dirty="0"/>
          </a:p>
          <a:p>
            <a:r>
              <a:rPr lang="fi-FI" dirty="0" smtClean="0"/>
              <a:t>A-osallinen törmäsi mateluvauhtia (5-10 km/h) ajaneeseen moottoripyörään nopeudella 80 km/h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44" y="3333921"/>
            <a:ext cx="3438722" cy="3400634"/>
          </a:xfrm>
          <a:prstGeom prst="rect">
            <a:avLst/>
          </a:prstGeom>
        </p:spPr>
      </p:pic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522164" y="3552933"/>
            <a:ext cx="5832648" cy="4764202"/>
          </a:xfrm>
        </p:spPr>
        <p:txBody>
          <a:bodyPr/>
          <a:lstStyle/>
          <a:p>
            <a:endParaRPr lang="fi-FI" dirty="0"/>
          </a:p>
          <a:p>
            <a:r>
              <a:rPr lang="fi-FI" dirty="0" smtClean="0"/>
              <a:t>B-osallinen iskeytyi A-osallisen konepeltiin ja tuulilasiin, minkä jälkeen hän sinkoutui hänen edessä ajaneen henkilöauton (C-osallinen) yli ja iskeytyi henkilöauton (D-osallinen) takaosaan. Moottoripyöräilijän ilmalento oli n. 15 metriä.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Moottoripyöräilijä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26" y="2052439"/>
            <a:ext cx="4669326" cy="3384376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5634732" y="5508823"/>
            <a:ext cx="4752528" cy="8699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9" name="Tekstiruutu 8"/>
          <p:cNvSpPr txBox="1"/>
          <p:nvPr/>
        </p:nvSpPr>
        <p:spPr>
          <a:xfrm>
            <a:off x="5650622" y="5508823"/>
            <a:ext cx="4736638" cy="869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Moottoripyörä iskeytyi rajusti edessä ajaneen C-osallisen perään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290250" y="5511740"/>
            <a:ext cx="5272474" cy="150925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3" name="Tekstiruutu 12"/>
          <p:cNvSpPr txBox="1"/>
          <p:nvPr/>
        </p:nvSpPr>
        <p:spPr>
          <a:xfrm>
            <a:off x="378148" y="5511740"/>
            <a:ext cx="5384710" cy="869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Moottoripyöräilijä iskeytyi ensin A-osallisen konepeltiin ja tuulilasiin, minkä jälkeen hän sinkoutui D-osallisen takaosaan n. 15 m päähän</a:t>
            </a: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1972766"/>
            <a:ext cx="5023004" cy="34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Moottoripyöräilijä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954212" y="5358972"/>
            <a:ext cx="8712968" cy="8699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3" name="Tekstiruutu 12"/>
          <p:cNvSpPr txBox="1"/>
          <p:nvPr/>
        </p:nvSpPr>
        <p:spPr>
          <a:xfrm>
            <a:off x="954212" y="5358972"/>
            <a:ext cx="8928992" cy="869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Moottoripyöräilijä iskeytyi ilmalennon jälkeen D-osallisen takaosaan. Hän menehtyi välittömästi vaikeisiin pään ja rintakehän vammoihin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980431"/>
            <a:ext cx="10058400" cy="31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Liikennevakuutuskeskuksen tehtävät lyhyesti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Liikennevakuutuskeskus (LVK) on Suomessa toimivien liikennevakuutusyhtiöiden yhteistyöelin</a:t>
            </a:r>
          </a:p>
          <a:p>
            <a:r>
              <a:rPr lang="fi-FI" dirty="0"/>
              <a:t>Sen yhtenä </a:t>
            </a:r>
            <a:r>
              <a:rPr lang="fi-FI" dirty="0" smtClean="0"/>
              <a:t>tehtävä </a:t>
            </a:r>
            <a:r>
              <a:rPr lang="fi-FI" dirty="0"/>
              <a:t>on liikenneturvallisuustyö</a:t>
            </a:r>
          </a:p>
          <a:p>
            <a:r>
              <a:rPr lang="fi-FI" dirty="0" smtClean="0"/>
              <a:t>Tässä käsitellään ainoastaan liikenneturvallisuustyötä:</a:t>
            </a:r>
          </a:p>
          <a:p>
            <a:pPr lvl="1"/>
            <a:r>
              <a:rPr lang="fi-FI" dirty="0"/>
              <a:t>Koordinoi ja tekee vakuutusalan yhteistä kotimaista ja kansainvälistä liikenneturvallisuustyötä</a:t>
            </a:r>
          </a:p>
          <a:p>
            <a:pPr lvl="1"/>
            <a:r>
              <a:rPr lang="fi-FI" dirty="0"/>
              <a:t>On osapuolena liikenneturvallisuutta edistävissä tutkimuksissa ja yhteistyöhankkeissa</a:t>
            </a:r>
          </a:p>
          <a:p>
            <a:pPr lvl="1"/>
            <a:r>
              <a:rPr lang="fi-FI" dirty="0"/>
              <a:t>Tekee aloitteita ja valmistelee vakuutusalan lausunnot</a:t>
            </a:r>
          </a:p>
          <a:p>
            <a:pPr lvl="1"/>
            <a:r>
              <a:rPr lang="fi-FI" dirty="0"/>
              <a:t>Tuottaa onnettomuustilastoja ja analyysejä</a:t>
            </a:r>
          </a:p>
          <a:p>
            <a:pPr lvl="1"/>
            <a:r>
              <a:rPr lang="fi-FI" dirty="0"/>
              <a:t>Organisoi liikenneonnettomuuksien tutkijalautakuntatoiminnan</a:t>
            </a:r>
          </a:p>
          <a:p>
            <a:pPr lvl="1"/>
            <a:r>
              <a:rPr lang="fi-FI" dirty="0"/>
              <a:t>Ylläpitää onnettomuustietorekisteriä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Lisäksi LVK kokoaa </a:t>
            </a:r>
            <a:r>
              <a:rPr lang="fi-FI" dirty="0"/>
              <a:t>liikennevakuutuksen yhteiset vahinkotilastot 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09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Onnettomuuden riskitekijät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Välitön riskitekijä:</a:t>
            </a:r>
          </a:p>
          <a:p>
            <a:r>
              <a:rPr lang="fi-FI" dirty="0" smtClean="0"/>
              <a:t>A-osallinen ei seurannut liikenneympäristöä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Taustariskit:</a:t>
            </a:r>
          </a:p>
          <a:p>
            <a:r>
              <a:rPr lang="fi-FI" dirty="0"/>
              <a:t>A-osallinen oli kokematon kuljettaja</a:t>
            </a:r>
          </a:p>
          <a:p>
            <a:r>
              <a:rPr lang="fi-FI" dirty="0" smtClean="0"/>
              <a:t>A-osallinen ei ollut tottunut ajamaan ruuhkassa</a:t>
            </a:r>
          </a:p>
          <a:p>
            <a:r>
              <a:rPr lang="fi-FI" dirty="0" smtClean="0"/>
              <a:t>A-osallisen tilannenopeus oli liian suuri</a:t>
            </a:r>
          </a:p>
          <a:p>
            <a:endParaRPr lang="fi-FI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91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onnettomuus olisi voitu estää?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Kuljettajakoulutuksessa tulisi käsitellä ruuhka-ajan liikenneriskejä ja painottaa liikenneympäristöön keskittymisen merkitystä</a:t>
            </a:r>
          </a:p>
          <a:p>
            <a:endParaRPr lang="fi-FI" dirty="0" smtClean="0"/>
          </a:p>
          <a:p>
            <a:r>
              <a:rPr lang="fi-FI" dirty="0" smtClean="0"/>
              <a:t>Kokemattomien kuljettajien tulisi mahdollisuuksien mukaan välttää pahimpaan ruuhka-aikaan ajamista</a:t>
            </a:r>
          </a:p>
          <a:p>
            <a:endParaRPr lang="fi-FI" dirty="0" smtClean="0"/>
          </a:p>
          <a:p>
            <a:r>
              <a:rPr lang="fi-FI" dirty="0" smtClean="0"/>
              <a:t>Muuttuvien nopeusrajoitusten käyttöönotto: liikenteen välityskyvyn heiketessä tulisi nopeusrajoitusta laskea ja tiedottaa siitä tienkäyttäjille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00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VALT:in</a:t>
            </a:r>
            <a:r>
              <a:rPr lang="fi-FI" dirty="0" smtClean="0"/>
              <a:t> </a:t>
            </a:r>
            <a:r>
              <a:rPr lang="fi-FI" dirty="0" err="1" smtClean="0"/>
              <a:t>faktacorneri</a:t>
            </a:r>
            <a:r>
              <a:rPr lang="fi-FI" dirty="0" smtClean="0"/>
              <a:t> - ketjukolarit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4"/>
            <a:ext cx="4812030" cy="476420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Vuosittain sattuu noin 1 900 useamman kuin kahden ajoneuvon liikennevahinkoa</a:t>
            </a:r>
            <a:endParaRPr lang="fi-FI" dirty="0"/>
          </a:p>
          <a:p>
            <a:r>
              <a:rPr lang="fi-FI" dirty="0" smtClean="0"/>
              <a:t>Näistä noin 40 % johtaa henkilövahinkoon - osuus kasvaa</a:t>
            </a:r>
            <a:endParaRPr lang="fi-FI" dirty="0"/>
          </a:p>
          <a:p>
            <a:r>
              <a:rPr lang="fi-FI" dirty="0" smtClean="0"/>
              <a:t>Ketjukolareille altistavia tekijöitä ovat: </a:t>
            </a:r>
          </a:p>
          <a:p>
            <a:pPr lvl="1"/>
            <a:r>
              <a:rPr lang="fi-FI" dirty="0" smtClean="0"/>
              <a:t>kuljettajan tila ja valmiudet,</a:t>
            </a:r>
          </a:p>
          <a:p>
            <a:pPr lvl="1"/>
            <a:r>
              <a:rPr lang="fi-FI" dirty="0" smtClean="0"/>
              <a:t>riittämätön turvallisuusväli, </a:t>
            </a:r>
          </a:p>
          <a:p>
            <a:pPr lvl="1"/>
            <a:r>
              <a:rPr lang="fi-FI" dirty="0" smtClean="0"/>
              <a:t>liian suuri tilannenopeus, </a:t>
            </a:r>
          </a:p>
          <a:p>
            <a:pPr lvl="1"/>
            <a:r>
              <a:rPr lang="fi-FI" dirty="0" smtClean="0"/>
              <a:t>huono näkyvyys, </a:t>
            </a:r>
          </a:p>
          <a:p>
            <a:pPr lvl="1"/>
            <a:r>
              <a:rPr lang="fi-FI" dirty="0" smtClean="0"/>
              <a:t>liikennevirran tihentymät sekä</a:t>
            </a:r>
          </a:p>
          <a:p>
            <a:pPr lvl="1"/>
            <a:r>
              <a:rPr lang="fi-FI" dirty="0" smtClean="0"/>
              <a:t>suuret nopeus- ja massaerot liikennevirrassa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84" y="2148060"/>
            <a:ext cx="5249103" cy="393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VALT:in</a:t>
            </a:r>
            <a:r>
              <a:rPr lang="fi-FI" dirty="0" smtClean="0"/>
              <a:t> </a:t>
            </a:r>
            <a:r>
              <a:rPr lang="fi-FI" dirty="0" err="1" smtClean="0"/>
              <a:t>vinkkicorneri</a:t>
            </a:r>
            <a:r>
              <a:rPr lang="fi-FI" dirty="0" smtClean="0"/>
              <a:t> - ruuhkassa ajaminen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Jos ruuhka-aikaan liikkuminen omalla autolla on välttämätöntä, niin: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4098" name="Picture 2" descr="C:\Users\Ilkka Nummelin\AppData\Local\Microsoft\Windows\Temporary Internet Files\Content.IE5\QNTIN09K\MP9004423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30" y="2772519"/>
            <a:ext cx="4686122" cy="26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isällön paikkamerkki 2"/>
          <p:cNvSpPr txBox="1">
            <a:spLocks/>
          </p:cNvSpPr>
          <p:nvPr/>
        </p:nvSpPr>
        <p:spPr>
          <a:xfrm>
            <a:off x="234132" y="2256789"/>
            <a:ext cx="5328592" cy="476420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i-FI" dirty="0" smtClean="0"/>
              <a:t>unohda kiire ja ota rento asenne,</a:t>
            </a:r>
          </a:p>
          <a:p>
            <a:pPr lvl="1"/>
            <a:r>
              <a:rPr lang="fi-FI" dirty="0" smtClean="0"/>
              <a:t>pidä riittävä turvaväli edellä ajavaan, </a:t>
            </a:r>
          </a:p>
          <a:p>
            <a:pPr lvl="1"/>
            <a:r>
              <a:rPr lang="fi-FI" dirty="0" smtClean="0"/>
              <a:t>varmista, että ajovalosi ovat päällä, </a:t>
            </a:r>
          </a:p>
          <a:p>
            <a:pPr lvl="1"/>
            <a:r>
              <a:rPr lang="fi-FI" dirty="0" smtClean="0"/>
              <a:t>seuraa edellä ajavien kulkemista ja ennakoi,</a:t>
            </a:r>
          </a:p>
          <a:p>
            <a:pPr lvl="1"/>
            <a:r>
              <a:rPr lang="fi-FI" dirty="0" smtClean="0"/>
              <a:t>laske ajonopeuttasi, </a:t>
            </a:r>
          </a:p>
          <a:p>
            <a:pPr lvl="1"/>
            <a:r>
              <a:rPr lang="fi-FI" dirty="0" smtClean="0"/>
              <a:t>näkyvyyden ollessa huono käytä takasumuvaloa,</a:t>
            </a:r>
          </a:p>
          <a:p>
            <a:pPr lvl="1"/>
            <a:r>
              <a:rPr lang="fi-FI" dirty="0" smtClean="0"/>
              <a:t>jonon pysähtyessä äkillisesti ja sinun ollessasi jonon häntäpäässä voit varoittaa takaa lähestyviä kytkemällä hätävilkut päälle. </a:t>
            </a:r>
          </a:p>
        </p:txBody>
      </p:sp>
    </p:spTree>
    <p:extLst>
      <p:ext uri="{BB962C8B-B14F-4D97-AF65-F5344CB8AC3E}">
        <p14:creationId xmlns:p14="http://schemas.microsoft.com/office/powerpoint/2010/main" val="23618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Liikenneonnettomuuksien tutkijalautakunnat - </a:t>
            </a:r>
            <a:r>
              <a:rPr lang="fi-FI" dirty="0" err="1" smtClean="0"/>
              <a:t>Onnettomuuscase</a:t>
            </a:r>
            <a:r>
              <a:rPr lang="fi-FI" dirty="0" smtClean="0"/>
              <a:t> 2: Väsymys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71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Taustatiedot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Nuori kuljettaja oli matkalla avopuolisonsa luokse</a:t>
            </a:r>
          </a:p>
          <a:p>
            <a:endParaRPr lang="fi-FI" dirty="0"/>
          </a:p>
          <a:p>
            <a:r>
              <a:rPr lang="fi-FI" dirty="0" smtClean="0"/>
              <a:t>Takana oli rankka ja vähäuninen viikonloppu sekä raskaat urheiluharjoitukset</a:t>
            </a:r>
          </a:p>
          <a:p>
            <a:endParaRPr lang="fi-FI" dirty="0"/>
          </a:p>
          <a:p>
            <a:r>
              <a:rPr lang="fi-FI" dirty="0" smtClean="0"/>
              <a:t>Onnettomuus sattui valtatiellä valoisaan aikaan myöhäisiltapäivällä</a:t>
            </a:r>
          </a:p>
          <a:p>
            <a:endParaRPr lang="fi-FI" dirty="0"/>
          </a:p>
          <a:p>
            <a:r>
              <a:rPr lang="fi-FI" dirty="0" smtClean="0"/>
              <a:t>Ajokeli oli erinomainen - tienpinta oli paljas ja kuiva ja lämpötila oli n. +12 astetta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25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Onnettomuuspaikka - A-osallisen tulosuunta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40" y="1836415"/>
            <a:ext cx="6840760" cy="5130570"/>
          </a:xfrm>
          <a:prstGeom prst="rect">
            <a:avLst/>
          </a:prstGeom>
        </p:spPr>
      </p:pic>
      <p:sp>
        <p:nvSpPr>
          <p:cNvPr id="7" name="Alanuoli 6"/>
          <p:cNvSpPr/>
          <p:nvPr/>
        </p:nvSpPr>
        <p:spPr>
          <a:xfrm rot="9314294">
            <a:off x="6288199" y="4459897"/>
            <a:ext cx="432048" cy="1152128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8" name="Suorakulmio 7"/>
          <p:cNvSpPr/>
          <p:nvPr/>
        </p:nvSpPr>
        <p:spPr>
          <a:xfrm>
            <a:off x="1458268" y="5857193"/>
            <a:ext cx="8212284" cy="8699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9" name="Tekstiruutu 8"/>
          <p:cNvSpPr txBox="1"/>
          <p:nvPr/>
        </p:nvSpPr>
        <p:spPr>
          <a:xfrm>
            <a:off x="1458268" y="5863028"/>
            <a:ext cx="8932364" cy="869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Onnettomuus sattui vasemmalle kaartuvassa mutkassa - matkaa törmäyspaikkaan kuvassa n. 80m</a:t>
            </a:r>
          </a:p>
        </p:txBody>
      </p:sp>
    </p:spTree>
    <p:extLst>
      <p:ext uri="{BB962C8B-B14F-4D97-AF65-F5344CB8AC3E}">
        <p14:creationId xmlns:p14="http://schemas.microsoft.com/office/powerpoint/2010/main" val="21817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A-osallinen - väsymys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3"/>
            <a:ext cx="9624060" cy="5158737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Nuori kuljettaja oli viettänyt viikonlopun kavereidensa kanssa aamuyön pikkutunneille asti valvoen ja juhlien</a:t>
            </a:r>
          </a:p>
          <a:p>
            <a:endParaRPr lang="fi-FI" dirty="0"/>
          </a:p>
          <a:p>
            <a:r>
              <a:rPr lang="fi-FI" dirty="0" smtClean="0"/>
              <a:t>Kuljettaja ei ajanut alkoholin vaikutuksen alaisena </a:t>
            </a:r>
          </a:p>
          <a:p>
            <a:endParaRPr lang="fi-FI" dirty="0"/>
          </a:p>
          <a:p>
            <a:r>
              <a:rPr lang="fi-FI" dirty="0" smtClean="0"/>
              <a:t>Kuljettaja oli maanantain rankkojen urheiluharjoitusten jälkeen käynyt treenipaikan lähellä asuvan sukulaisensa luona syömässä tukevasti ennen matkan jatkamista mielitiettynsä luokse </a:t>
            </a:r>
            <a:endParaRPr lang="fi-FI" dirty="0"/>
          </a:p>
          <a:p>
            <a:endParaRPr lang="fi-FI" dirty="0"/>
          </a:p>
          <a:p>
            <a:r>
              <a:rPr lang="fi-FI" dirty="0" smtClean="0"/>
              <a:t>Kuljettaja oli ajanut 10 kilometriä - jäljellä oli vielä 5 kilometriä</a:t>
            </a:r>
          </a:p>
          <a:p>
            <a:endParaRPr lang="fi-FI" dirty="0"/>
          </a:p>
          <a:p>
            <a:r>
              <a:rPr lang="fi-FI" dirty="0" smtClean="0"/>
              <a:t>Kuljettaja nukahti, ajautui vastaantulevien kaistalle vasemmalle kaartuvassa kaarteessa ja törmäsi täysperävaunulliseen kuorma-autoon nopeudella 100 km/h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4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A-osallinen - ajoneuvon vauriot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b="12716"/>
          <a:stretch/>
        </p:blipFill>
        <p:spPr bwMode="auto">
          <a:xfrm>
            <a:off x="2613122" y="1666087"/>
            <a:ext cx="5763240" cy="42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806824" y="5724847"/>
            <a:ext cx="8860356" cy="1157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9" name="Tekstiruutu 8"/>
          <p:cNvSpPr txBox="1"/>
          <p:nvPr/>
        </p:nvSpPr>
        <p:spPr>
          <a:xfrm>
            <a:off x="806824" y="5724847"/>
            <a:ext cx="8932364" cy="869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A-osallinen iskeytyi kuorma-auton vasempaan etukulmaan nopeudella 100 km/h ja jäi kuorma-auton yliajamaksi. Kuljettajan pää ja vartalon yläosa murskautuivat kokonaan. </a:t>
            </a:r>
          </a:p>
        </p:txBody>
      </p:sp>
      <p:cxnSp>
        <p:nvCxnSpPr>
          <p:cNvPr id="12" name="Suora nuoliyhdysviiva 11"/>
          <p:cNvCxnSpPr/>
          <p:nvPr/>
        </p:nvCxnSpPr>
        <p:spPr>
          <a:xfrm flipH="1">
            <a:off x="6570836" y="2484008"/>
            <a:ext cx="1944216" cy="612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kstiruutu 14"/>
          <p:cNvSpPr txBox="1"/>
          <p:nvPr/>
        </p:nvSpPr>
        <p:spPr>
          <a:xfrm>
            <a:off x="8515052" y="2267984"/>
            <a:ext cx="2304256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>
                <a:solidFill>
                  <a:srgbClr val="FF0000"/>
                </a:solidFill>
              </a:rPr>
              <a:t>Kuljettaja</a:t>
            </a:r>
          </a:p>
        </p:txBody>
      </p:sp>
    </p:spTree>
    <p:extLst>
      <p:ext uri="{BB962C8B-B14F-4D97-AF65-F5344CB8AC3E}">
        <p14:creationId xmlns:p14="http://schemas.microsoft.com/office/powerpoint/2010/main" val="12383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B-osallinen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40" y="1527761"/>
            <a:ext cx="6792416" cy="5094312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1314252" y="5868863"/>
            <a:ext cx="8208912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9" name="Tekstiruutu 8"/>
          <p:cNvSpPr txBox="1"/>
          <p:nvPr/>
        </p:nvSpPr>
        <p:spPr>
          <a:xfrm>
            <a:off x="1530276" y="5868863"/>
            <a:ext cx="8280920" cy="869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B-osallisen törmäysnopeus oli 80 km/h. Kuorma-auto menetti törmäyksessä ohjattavuutensa ja ajautui ojaan. B-osallinen loukkaantui lievästi.</a:t>
            </a:r>
          </a:p>
        </p:txBody>
      </p:sp>
    </p:spTree>
    <p:extLst>
      <p:ext uri="{BB962C8B-B14F-4D97-AF65-F5344CB8AC3E}">
        <p14:creationId xmlns:p14="http://schemas.microsoft.com/office/powerpoint/2010/main" val="39139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Liikennevakuutuksesta korvatut vahingot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4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Onnettomuuden riskitekijät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Välitön riskitekijä:</a:t>
            </a:r>
          </a:p>
          <a:p>
            <a:r>
              <a:rPr lang="fi-FI" dirty="0" smtClean="0"/>
              <a:t>A-osallisen väsymys - nukahti rattiin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Taustariskit:</a:t>
            </a:r>
          </a:p>
          <a:p>
            <a:r>
              <a:rPr lang="fi-FI" dirty="0" smtClean="0"/>
              <a:t>A-osallisella takana vähäuninen viikonloppu, rankat urheiluharjoitukset ja raskas ateria ennen ajoa</a:t>
            </a:r>
          </a:p>
          <a:p>
            <a:r>
              <a:rPr lang="fi-FI" dirty="0" smtClean="0"/>
              <a:t>Tiellä ei ollut keskikaidetta tai tärisyttävää keskiviivaa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onnettomuus olisi voitu estää?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Valistusta väsyneenä ajamisen vaaroista tulisi lisätä</a:t>
            </a:r>
          </a:p>
          <a:p>
            <a:endParaRPr lang="fi-FI" dirty="0"/>
          </a:p>
          <a:p>
            <a:r>
              <a:rPr lang="fi-FI" dirty="0" smtClean="0"/>
              <a:t>Ajoneuvojen kuljettajan vireystilan valvonta - ja kaistavahtijärjestelmien yleistymisen tukeminen mm. verotuksellisin keinoin</a:t>
            </a:r>
          </a:p>
          <a:p>
            <a:endParaRPr lang="fi-FI" dirty="0"/>
          </a:p>
          <a:p>
            <a:r>
              <a:rPr lang="fi-FI" dirty="0" smtClean="0"/>
              <a:t>Keskikaiteiden rakentaminen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64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VALT:in</a:t>
            </a:r>
            <a:r>
              <a:rPr lang="fi-FI" dirty="0" smtClean="0"/>
              <a:t> </a:t>
            </a:r>
            <a:r>
              <a:rPr lang="fi-FI" dirty="0" err="1" smtClean="0"/>
              <a:t>faktacorneri</a:t>
            </a:r>
            <a:r>
              <a:rPr lang="fi-FI" dirty="0" smtClean="0"/>
              <a:t> - väsymys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Yhden yön valvomisen jälkeen ihmisen ajokyky vastaa ajokykyä 0,9 promillen humalassa - vajaiden yöunien kumulatiivinen merkitys myös suuri </a:t>
            </a:r>
          </a:p>
          <a:p>
            <a:endParaRPr lang="fi-FI" dirty="0"/>
          </a:p>
          <a:p>
            <a:r>
              <a:rPr lang="fi-FI" dirty="0" smtClean="0"/>
              <a:t>Väsymys korostuu etenkin raskaan aterian jälkeen. Myös jo pieni määrä alkoholia väsyttää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Väsymys on riskitekijänä noin joka viidennessä kuolemaan johtaneessa henkilö- ja pakettiauto-onnettomuudessa, joista:</a:t>
            </a:r>
          </a:p>
          <a:p>
            <a:pPr lvl="1"/>
            <a:r>
              <a:rPr lang="fi-FI" dirty="0"/>
              <a:t>n</a:t>
            </a:r>
            <a:r>
              <a:rPr lang="fi-FI" dirty="0" smtClean="0"/>
              <a:t>. 45 % on suistumisonnettomuuksia</a:t>
            </a:r>
          </a:p>
          <a:p>
            <a:pPr lvl="1"/>
            <a:r>
              <a:rPr lang="fi-FI" dirty="0" smtClean="0"/>
              <a:t>n. 40 % on kohtaamisonnettomuuksia</a:t>
            </a:r>
          </a:p>
          <a:p>
            <a:endParaRPr lang="fi-FI" dirty="0" smtClean="0"/>
          </a:p>
          <a:p>
            <a:r>
              <a:rPr lang="fi-FI" dirty="0" smtClean="0"/>
              <a:t>Tyypillisesti onnettomuus sattuu touko-elokuussa valtatiellä, jonka nopeusrajoitus on 80 tai 100 km/h</a:t>
            </a:r>
          </a:p>
          <a:p>
            <a:endParaRPr lang="fi-FI" dirty="0" smtClean="0"/>
          </a:p>
          <a:p>
            <a:r>
              <a:rPr lang="fi-FI" dirty="0" smtClean="0"/>
              <a:t>Onnettomuuksista n. 30 % sattuu yön pikkutunteina 00.00-06.00 ja n. 30 % päivällä 12.00-18.00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2050" name="Picture 2" descr="C:\Users\Ilkka Nummelin\AppData\Local\Microsoft\Windows\Temporary Internet Files\Content.IE5\4FYDLWLT\MC9004344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6084887"/>
            <a:ext cx="193040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VALT:in</a:t>
            </a:r>
            <a:r>
              <a:rPr lang="fi-FI" dirty="0" smtClean="0"/>
              <a:t> </a:t>
            </a:r>
            <a:r>
              <a:rPr lang="fi-FI" dirty="0" err="1" smtClean="0"/>
              <a:t>vinkkicorneri</a:t>
            </a:r>
            <a:r>
              <a:rPr lang="fi-FI" dirty="0" smtClean="0"/>
              <a:t> </a:t>
            </a:r>
            <a:r>
              <a:rPr lang="fi-FI" smtClean="0"/>
              <a:t>-väsymys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4"/>
            <a:ext cx="9852590" cy="4764202"/>
          </a:xfrm>
        </p:spPr>
        <p:txBody>
          <a:bodyPr>
            <a:normAutofit/>
          </a:bodyPr>
          <a:lstStyle/>
          <a:p>
            <a:r>
              <a:rPr lang="fi-FI" dirty="0" smtClean="0"/>
              <a:t>Varmista riittävän yöunen määrä - etenkin ennen pidempää ajomatkaa</a:t>
            </a:r>
          </a:p>
          <a:p>
            <a:endParaRPr lang="fi-FI" dirty="0"/>
          </a:p>
          <a:p>
            <a:r>
              <a:rPr lang="fi-FI" dirty="0" smtClean="0"/>
              <a:t>Vältä ajamista raskaan aterian jälkeen</a:t>
            </a:r>
          </a:p>
          <a:p>
            <a:endParaRPr lang="fi-FI" dirty="0"/>
          </a:p>
          <a:p>
            <a:r>
              <a:rPr lang="fi-FI" dirty="0" smtClean="0"/>
              <a:t>Mikäli väsymys iskee ajon aikana, pidä tauko ja: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1265869" y="4212679"/>
            <a:ext cx="8208912" cy="11521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7" name="Tekstiruutu 6"/>
          <p:cNvSpPr txBox="1"/>
          <p:nvPr/>
        </p:nvSpPr>
        <p:spPr>
          <a:xfrm>
            <a:off x="1314252" y="4212679"/>
            <a:ext cx="8280920" cy="869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AutoNum type="arabicPeriod"/>
            </a:pPr>
            <a:r>
              <a:rPr lang="fi-FI" sz="2200" dirty="0" smtClean="0"/>
              <a:t>Nauti kofeiinipitoista juotavaa</a:t>
            </a:r>
          </a:p>
          <a:p>
            <a:pPr marL="457200" indent="-457200">
              <a:buAutoNum type="arabicPeriod"/>
            </a:pPr>
            <a:r>
              <a:rPr lang="fi-FI" sz="2200" dirty="0" smtClean="0"/>
              <a:t>Ota heti perään korkeintaan 15 minuutin torkut, jonka aikana kofeiini ”</a:t>
            </a:r>
            <a:r>
              <a:rPr lang="fi-FI" sz="2200" dirty="0" err="1" smtClean="0"/>
              <a:t>kicks</a:t>
            </a:r>
            <a:r>
              <a:rPr lang="fi-FI" sz="2200" dirty="0" smtClean="0"/>
              <a:t> in”</a:t>
            </a:r>
          </a:p>
        </p:txBody>
      </p:sp>
    </p:spTree>
    <p:extLst>
      <p:ext uri="{BB962C8B-B14F-4D97-AF65-F5344CB8AC3E}">
        <p14:creationId xmlns:p14="http://schemas.microsoft.com/office/powerpoint/2010/main" val="10550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802005" y="2576810"/>
            <a:ext cx="9089390" cy="1620771"/>
          </a:xfrm>
        </p:spPr>
        <p:txBody>
          <a:bodyPr/>
          <a:lstStyle/>
          <a:p>
            <a:r>
              <a:rPr lang="fi-FI" dirty="0" smtClean="0"/>
              <a:t>Maksimoi turvallisuustekijät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7" name="Alaotsikko 9"/>
          <p:cNvSpPr>
            <a:spLocks noGrp="1"/>
          </p:cNvSpPr>
          <p:nvPr>
            <p:ph type="subTitle" idx="1"/>
          </p:nvPr>
        </p:nvSpPr>
        <p:spPr>
          <a:xfrm>
            <a:off x="1171962" y="3936540"/>
            <a:ext cx="8351202" cy="1932323"/>
          </a:xfrm>
        </p:spPr>
        <p:txBody>
          <a:bodyPr/>
          <a:lstStyle/>
          <a:p>
            <a:r>
              <a:rPr lang="fi-FI" dirty="0" smtClean="0"/>
              <a:t>Ajoneuvojen aktiivinen ja passiivinen turvallisuus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99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Autosi turvallisuus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Autoa ostaessa tulisi hinnan, mittarilukeman ja polttoaineenkulutuksen lisäksi yhtenä valintakriteerinä olla </a:t>
            </a:r>
            <a:r>
              <a:rPr lang="fi-FI" b="1" u="sng" dirty="0" smtClean="0"/>
              <a:t>turvallisuus:</a:t>
            </a:r>
          </a:p>
          <a:p>
            <a:endParaRPr lang="fi-FI" b="1" u="sng" dirty="0"/>
          </a:p>
          <a:p>
            <a:endParaRPr lang="fi-FI" b="1" u="sng" dirty="0" smtClean="0"/>
          </a:p>
          <a:p>
            <a:endParaRPr lang="fi-FI" b="1" u="sng" dirty="0"/>
          </a:p>
          <a:p>
            <a:endParaRPr lang="fi-FI" b="1" u="sng" dirty="0" smtClean="0"/>
          </a:p>
          <a:p>
            <a:r>
              <a:rPr lang="fi-FI" dirty="0"/>
              <a:t>Valitessasi autoa tutustu autojen törmäystestien tuloksiin, erityisesti Euro </a:t>
            </a:r>
            <a:r>
              <a:rPr lang="fi-FI" dirty="0" smtClean="0"/>
              <a:t>NCAP </a:t>
            </a:r>
            <a:r>
              <a:rPr lang="fi-FI" dirty="0"/>
              <a:t>-testeihin, ja pyydä myyjältä selvitys auton </a:t>
            </a:r>
            <a:r>
              <a:rPr lang="fi-FI" dirty="0" smtClean="0"/>
              <a:t>turvavarusteista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1287680" y="2772519"/>
            <a:ext cx="8019460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7" name="Tekstiruutu 6"/>
          <p:cNvSpPr txBox="1"/>
          <p:nvPr/>
        </p:nvSpPr>
        <p:spPr>
          <a:xfrm>
            <a:off x="1287681" y="2772519"/>
            <a:ext cx="8019459" cy="1008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i="1" dirty="0" smtClean="0"/>
              <a:t>”Mitä </a:t>
            </a:r>
            <a:r>
              <a:rPr lang="fi-FI" sz="2200" i="1" dirty="0"/>
              <a:t>uudempi auto on, sitä paremmin se suojaa matkustajiaan onnettomuustilanteessa ja sitä aktiivisemmin se auttaa ehkäisemään onnettomuuksien </a:t>
            </a:r>
            <a:r>
              <a:rPr lang="fi-FI" sz="2200" i="1" dirty="0" smtClean="0"/>
              <a:t>syntymistä” </a:t>
            </a:r>
            <a:endParaRPr lang="fi-FI" sz="2200" b="1" i="1" dirty="0"/>
          </a:p>
        </p:txBody>
      </p:sp>
    </p:spTree>
    <p:extLst>
      <p:ext uri="{BB962C8B-B14F-4D97-AF65-F5344CB8AC3E}">
        <p14:creationId xmlns:p14="http://schemas.microsoft.com/office/powerpoint/2010/main" val="2001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Suomen yleisimpien käytettyjen automallien turvallisuus -esite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1764407"/>
            <a:ext cx="97821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90116" y="5364807"/>
            <a:ext cx="9289032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fi-FI" sz="2200" dirty="0" smtClean="0">
                <a:solidFill>
                  <a:prstClr val="black"/>
                </a:solidFill>
              </a:rPr>
              <a:t>Esimerkki ”Suomen yleisimpien käytettyjen automallien turvallisuus” -esitteen </a:t>
            </a:r>
          </a:p>
          <a:p>
            <a:pPr lvl="0" algn="just">
              <a:spcBef>
                <a:spcPct val="20000"/>
              </a:spcBef>
            </a:pPr>
            <a:r>
              <a:rPr lang="fi-FI" sz="2200" dirty="0" smtClean="0">
                <a:solidFill>
                  <a:prstClr val="black"/>
                </a:solidFill>
              </a:rPr>
              <a:t>taulukosta, jossa on esitetty yleisimpien mallien vammautumis- ja onnettomuusriskit</a:t>
            </a:r>
          </a:p>
          <a:p>
            <a:pPr lvl="0" algn="just">
              <a:spcBef>
                <a:spcPct val="20000"/>
              </a:spcBef>
            </a:pPr>
            <a:r>
              <a:rPr lang="fi-FI" sz="2200" dirty="0" smtClean="0">
                <a:solidFill>
                  <a:prstClr val="black"/>
                </a:solidFill>
              </a:rPr>
              <a:t>(</a:t>
            </a:r>
            <a:r>
              <a:rPr lang="fi-FI" sz="2200" dirty="0">
                <a:solidFill>
                  <a:prstClr val="black"/>
                </a:solidFill>
                <a:hlinkClick r:id="rId3"/>
              </a:rPr>
              <a:t>linkki</a:t>
            </a:r>
            <a:r>
              <a:rPr lang="fi-FI" sz="2200" dirty="0">
                <a:solidFill>
                  <a:prstClr val="black"/>
                </a:solidFill>
              </a:rPr>
              <a:t>)  </a:t>
            </a:r>
            <a:endParaRPr lang="fi-FI" sz="22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Passiivinen turvallisuus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534670" y="1862253"/>
            <a:ext cx="9624060" cy="5086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smtClean="0"/>
              <a:t>= Suojaa kuljettajaa </a:t>
            </a:r>
            <a:r>
              <a:rPr lang="fi-FI" i="1" dirty="0"/>
              <a:t>ja matkustajia onnettomuuden </a:t>
            </a:r>
            <a:r>
              <a:rPr lang="fi-FI" i="1" dirty="0" smtClean="0"/>
              <a:t>sattuessa</a:t>
            </a:r>
            <a:endParaRPr lang="fi-FI" i="1" dirty="0"/>
          </a:p>
          <a:p>
            <a:r>
              <a:rPr lang="fi-FI" b="1" dirty="0" smtClean="0"/>
              <a:t>Turvatyynyt</a:t>
            </a:r>
            <a:r>
              <a:rPr lang="fi-FI" dirty="0" smtClean="0"/>
              <a:t>: etuturvatyyny, sivuturvatyyny (suojaa vartaloa), verhoturvatyyny (suojaa päätä) sekä jalankulkijoita varten suunniteltu turvatyyny</a:t>
            </a:r>
          </a:p>
          <a:p>
            <a:r>
              <a:rPr lang="fi-FI" b="1" dirty="0" smtClean="0"/>
              <a:t>Aktiiviset pääntuet</a:t>
            </a:r>
            <a:r>
              <a:rPr lang="fi-FI" dirty="0" smtClean="0"/>
              <a:t> seuraavat törmäyksessä pään liikerataa ja näin pienentävät niskaan kohdistuvaa ”</a:t>
            </a:r>
            <a:r>
              <a:rPr lang="fi-FI" dirty="0" err="1" smtClean="0"/>
              <a:t>whiplash</a:t>
            </a:r>
            <a:r>
              <a:rPr lang="fi-FI" dirty="0" smtClean="0"/>
              <a:t>”-iskua</a:t>
            </a:r>
          </a:p>
          <a:p>
            <a:r>
              <a:rPr lang="fi-FI" dirty="0" smtClean="0"/>
              <a:t>Joihinkin automalleihin on saatavissa onnettomuuden ennakointijärjestelmä, joka valmistelee passiivisia turvajärjestelmiä onnettomuutta varten törmäyksen näyttäessä väistämättömältä (esim. kiristää turvavyöt ennen törmäystä)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1765315" y="5734394"/>
            <a:ext cx="7344816" cy="9361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0" name="Tekstiruutu 9"/>
          <p:cNvSpPr txBox="1"/>
          <p:nvPr/>
        </p:nvSpPr>
        <p:spPr>
          <a:xfrm>
            <a:off x="1837323" y="5809320"/>
            <a:ext cx="7325801" cy="1008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b="1" dirty="0"/>
              <a:t>Turvavyön kiinnittäminen on ehdoton edellytys auton turvarakenteiden ja -varusteiden toiminnan kannalta</a:t>
            </a:r>
          </a:p>
        </p:txBody>
      </p:sp>
    </p:spTree>
    <p:extLst>
      <p:ext uri="{BB962C8B-B14F-4D97-AF65-F5344CB8AC3E}">
        <p14:creationId xmlns:p14="http://schemas.microsoft.com/office/powerpoint/2010/main" val="18405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Aktiivinen turvallisuus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3"/>
            <a:ext cx="9624060" cy="51587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i="1" dirty="0" smtClean="0"/>
              <a:t>= Auttaa ehkäisemään </a:t>
            </a:r>
            <a:r>
              <a:rPr lang="fi-FI" i="1" dirty="0"/>
              <a:t>autoa joutumasta onnettomuuteen </a:t>
            </a:r>
            <a:endParaRPr lang="fi-FI" i="1" dirty="0" smtClean="0"/>
          </a:p>
          <a:p>
            <a:r>
              <a:rPr lang="fi-FI" b="1" dirty="0" smtClean="0"/>
              <a:t>Ajonvakautusjärjestelmä</a:t>
            </a:r>
            <a:r>
              <a:rPr lang="fi-FI" dirty="0" smtClean="0"/>
              <a:t> </a:t>
            </a:r>
            <a:r>
              <a:rPr lang="fi-FI" b="1" dirty="0" smtClean="0"/>
              <a:t>(</a:t>
            </a:r>
            <a:r>
              <a:rPr lang="en-US" b="1" dirty="0" smtClean="0"/>
              <a:t>ESC</a:t>
            </a:r>
            <a:r>
              <a:rPr lang="fi-FI" b="1" dirty="0" smtClean="0"/>
              <a:t>)</a:t>
            </a:r>
            <a:r>
              <a:rPr lang="fi-FI" dirty="0" smtClean="0"/>
              <a:t>: pyrkii </a:t>
            </a:r>
            <a:r>
              <a:rPr lang="fi-FI" dirty="0"/>
              <a:t>pitämään auton keulan </a:t>
            </a:r>
            <a:r>
              <a:rPr lang="fi-FI" dirty="0" smtClean="0"/>
              <a:t>kohti menosuuntaa </a:t>
            </a:r>
            <a:r>
              <a:rPr lang="fi-FI" dirty="0"/>
              <a:t>ja näin estämään auton sivuluistoa </a:t>
            </a:r>
            <a:endParaRPr lang="fi-FI" dirty="0" smtClean="0"/>
          </a:p>
          <a:p>
            <a:r>
              <a:rPr lang="fi-FI" b="1" dirty="0"/>
              <a:t>Kuljettajan vireystilan valvonta -järjestelmä (DDS): </a:t>
            </a:r>
            <a:r>
              <a:rPr lang="fi-FI" dirty="0"/>
              <a:t>tarkkailee kuljettajan silmän liikkeitä, ajolinjaa tai ajotapaa ja ilmoittaa tauon tarpeesta</a:t>
            </a:r>
          </a:p>
          <a:p>
            <a:r>
              <a:rPr lang="fi-FI" b="1" dirty="0"/>
              <a:t>Kaistavahtijärjestelmä (LDW)</a:t>
            </a:r>
            <a:r>
              <a:rPr lang="fi-FI" dirty="0"/>
              <a:t>: tarkkailee kaistaviivoja ja tarvittaessa varoittaa kuljettajaa täristämällä ohjauspyörää tai kääntää auton kulkusuuntaa</a:t>
            </a:r>
          </a:p>
          <a:p>
            <a:r>
              <a:rPr lang="fi-FI" b="1" dirty="0"/>
              <a:t>Nopeusvaroitin:</a:t>
            </a:r>
            <a:r>
              <a:rPr lang="fi-FI" dirty="0"/>
              <a:t> varoittaa nopeusrajoitusta suuremmasta ajonopeudesta </a:t>
            </a:r>
          </a:p>
          <a:p>
            <a:r>
              <a:rPr lang="fi-FI" b="1" dirty="0" smtClean="0"/>
              <a:t>Rengaspaineen tarkkailujärjestelmä (TPMS): </a:t>
            </a:r>
            <a:r>
              <a:rPr lang="fi-FI" dirty="0" smtClean="0"/>
              <a:t>varoittaa alhaisista paineista</a:t>
            </a:r>
          </a:p>
          <a:p>
            <a:r>
              <a:rPr lang="fi-FI" b="1" dirty="0" smtClean="0"/>
              <a:t>Sokean kulman varoitin (BSM): </a:t>
            </a:r>
            <a:r>
              <a:rPr lang="fi-FI" dirty="0" smtClean="0"/>
              <a:t>järjestelmä varoittaa kuljettajaa havaitessaan katvealueella jotakin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6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49</a:t>
            </a:fld>
            <a:endParaRPr lang="fi-FI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Kiitos ja turvallista matkaa!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800100" y="4212679"/>
            <a:ext cx="9093200" cy="576064"/>
          </a:xfrm>
        </p:spPr>
        <p:txBody>
          <a:bodyPr/>
          <a:lstStyle/>
          <a:p>
            <a:r>
              <a:rPr lang="fi-FI" dirty="0" err="1" smtClean="0"/>
              <a:t>www.lvk.fi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5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6140" y="922405"/>
            <a:ext cx="10009112" cy="792356"/>
          </a:xfrm>
        </p:spPr>
        <p:txBody>
          <a:bodyPr>
            <a:normAutofit/>
          </a:bodyPr>
          <a:lstStyle/>
          <a:p>
            <a:r>
              <a:rPr lang="fi-FI" dirty="0" smtClean="0"/>
              <a:t>Lakisääteisestä liikennevakuutuksesta korvatut vahingot 2012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3"/>
            <a:ext cx="9852590" cy="5014721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Henkilövahinkoon johtaneet onnettomuudet	</a:t>
            </a:r>
            <a:r>
              <a:rPr lang="fi-FI" u="sng" dirty="0" smtClean="0"/>
              <a:t>18 479 kpl</a:t>
            </a:r>
            <a:r>
              <a:rPr lang="fi-FI" dirty="0" smtClean="0"/>
              <a:t>	</a:t>
            </a:r>
          </a:p>
          <a:p>
            <a:pPr lvl="1"/>
            <a:r>
              <a:rPr lang="fi-FI" dirty="0" smtClean="0"/>
              <a:t>Vammautuneiden ja kuolleiden lukumäärä	23 416 kpl	</a:t>
            </a:r>
          </a:p>
          <a:p>
            <a:pPr lvl="1"/>
            <a:r>
              <a:rPr lang="fi-FI" dirty="0" smtClean="0"/>
              <a:t>Lievästi vammautuneet			22 891 kpl	</a:t>
            </a:r>
          </a:p>
          <a:p>
            <a:pPr lvl="1"/>
            <a:r>
              <a:rPr lang="fi-FI" dirty="0" smtClean="0"/>
              <a:t>Vaikeasti vammautuneet			345 kpl		</a:t>
            </a:r>
          </a:p>
          <a:p>
            <a:pPr lvl="1"/>
            <a:r>
              <a:rPr lang="fi-FI" dirty="0" smtClean="0"/>
              <a:t>Kuolleet					180 kpl		</a:t>
            </a:r>
          </a:p>
          <a:p>
            <a:r>
              <a:rPr lang="fi-FI" dirty="0" smtClean="0"/>
              <a:t>Muut kuin henkilövahinkoon johtaneet	</a:t>
            </a:r>
            <a:r>
              <a:rPr lang="fi-FI" dirty="0"/>
              <a:t>	</a:t>
            </a:r>
            <a:r>
              <a:rPr lang="fi-FI" u="sng" dirty="0" smtClean="0"/>
              <a:t>87 997 kpl</a:t>
            </a:r>
          </a:p>
          <a:p>
            <a:r>
              <a:rPr lang="fi-FI" dirty="0" smtClean="0"/>
              <a:t>Kaikki vahingot yhteensä			</a:t>
            </a:r>
            <a:r>
              <a:rPr lang="fi-FI" u="sng" dirty="0" smtClean="0"/>
              <a:t>106 456 kpl</a:t>
            </a:r>
            <a:r>
              <a:rPr lang="fi-FI" dirty="0" smtClean="0"/>
              <a:t>					</a:t>
            </a:r>
          </a:p>
          <a:p>
            <a:r>
              <a:rPr lang="fi-FI" dirty="0" smtClean="0"/>
              <a:t>Liikennevakuutuksesta maksettavat korvaukset vuonna 2012 sattuneille onnettomuuksille on yhteensä </a:t>
            </a:r>
            <a:r>
              <a:rPr lang="fi-FI" b="1" u="sng" dirty="0" smtClean="0"/>
              <a:t>516 000 000 €</a:t>
            </a:r>
          </a:p>
          <a:p>
            <a:r>
              <a:rPr lang="fi-FI" dirty="0" smtClean="0"/>
              <a:t>Liikennevakuutuksesta maksettava keskimääräinen korvaus vuonna 2012 sattuneelle vahingolle on </a:t>
            </a:r>
            <a:r>
              <a:rPr lang="fi-FI" b="1" u="sng" dirty="0" smtClean="0"/>
              <a:t>4 500 €: </a:t>
            </a:r>
          </a:p>
          <a:p>
            <a:pPr lvl="1"/>
            <a:r>
              <a:rPr lang="fi-FI" dirty="0" smtClean="0"/>
              <a:t>Keskimääräinen henkilökorvaus on </a:t>
            </a:r>
            <a:r>
              <a:rPr lang="fi-FI" b="1" u="sng" dirty="0" smtClean="0"/>
              <a:t>13 600 €</a:t>
            </a:r>
          </a:p>
          <a:p>
            <a:pPr lvl="1"/>
            <a:r>
              <a:rPr lang="fi-FI" dirty="0" smtClean="0"/>
              <a:t>Keskimääräinen omaisuuskorvaus on </a:t>
            </a:r>
            <a:r>
              <a:rPr lang="fi-FI" b="1" u="sng" dirty="0" smtClean="0"/>
              <a:t>2 400 €</a:t>
            </a:r>
            <a:endParaRPr lang="fi-FI" b="1" u="sng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11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Liikennevakuutuskorvausten epääminen/alentaminen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3"/>
            <a:ext cx="9624060" cy="515873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Yleensä kaikki liikennevahingossa vammoja saaneet ovat oikeutettuja korvauksiin – myös </a:t>
            </a:r>
            <a:r>
              <a:rPr lang="fi-FI" dirty="0" smtClean="0"/>
              <a:t>vahinkoon syylliset</a:t>
            </a:r>
          </a:p>
          <a:p>
            <a:r>
              <a:rPr lang="fi-FI" dirty="0"/>
              <a:t>Korvaus voidaan </a:t>
            </a:r>
            <a:r>
              <a:rPr lang="fi-FI" dirty="0" smtClean="0"/>
              <a:t>kuitenkin </a:t>
            </a:r>
            <a:r>
              <a:rPr lang="fi-FI" b="1" u="sng" dirty="0" smtClean="0"/>
              <a:t>evätä </a:t>
            </a:r>
            <a:r>
              <a:rPr lang="fi-FI" b="1" u="sng" dirty="0"/>
              <a:t>tai </a:t>
            </a:r>
            <a:r>
              <a:rPr lang="fi-FI" b="1" u="sng" dirty="0" smtClean="0"/>
              <a:t>alentaa</a:t>
            </a:r>
            <a:r>
              <a:rPr lang="fi-FI" dirty="0" smtClean="0"/>
              <a:t> </a:t>
            </a:r>
            <a:r>
              <a:rPr lang="fi-FI" dirty="0"/>
              <a:t>mm. seuraavissa </a:t>
            </a:r>
            <a:r>
              <a:rPr lang="fi-FI" dirty="0" smtClean="0"/>
              <a:t>tapauksissa:</a:t>
            </a:r>
          </a:p>
          <a:p>
            <a:pPr lvl="1"/>
            <a:r>
              <a:rPr lang="fi-FI" dirty="0"/>
              <a:t>moottoriajoneuvon omistaja, kuljettaja, matkustaja tai muu vahingon kärsinyt (esim. </a:t>
            </a:r>
            <a:r>
              <a:rPr lang="fi-FI" dirty="0" smtClean="0"/>
              <a:t>jalankulkija</a:t>
            </a:r>
            <a:r>
              <a:rPr lang="fi-FI" dirty="0"/>
              <a:t>) on itse aiheuttanut vahingon tahallaan tai törkeällä tuottamuksella</a:t>
            </a:r>
          </a:p>
          <a:p>
            <a:pPr lvl="1"/>
            <a:r>
              <a:rPr lang="fi-FI" dirty="0" smtClean="0"/>
              <a:t>rattijuopumustapauksissa (ajoneuvon kuljettajalta)</a:t>
            </a:r>
            <a:endParaRPr lang="fi-FI" dirty="0"/>
          </a:p>
          <a:p>
            <a:pPr lvl="1"/>
            <a:r>
              <a:rPr lang="fi-FI" dirty="0" smtClean="0"/>
              <a:t>luvattomasti käyttöön otetun ajoneuvon kuljettaja ja matkustajat (esim. moottoriajoneuvon käyttövarkaus tai luvaton käyttö)</a:t>
            </a:r>
          </a:p>
          <a:p>
            <a:r>
              <a:rPr lang="fi-FI" dirty="0"/>
              <a:t>Vakuutusyhtiöillä on oikeus periä maksamansa korvaukset takaisin vahingon aiheuttaneelta törkeään </a:t>
            </a:r>
            <a:r>
              <a:rPr lang="fi-FI" dirty="0" smtClean="0"/>
              <a:t>rattijuopumukseen syyllistyneeltä </a:t>
            </a:r>
            <a:r>
              <a:rPr lang="fi-FI" dirty="0"/>
              <a:t>kuljettajalta</a:t>
            </a:r>
          </a:p>
          <a:p>
            <a:r>
              <a:rPr lang="fi-FI" dirty="0" smtClean="0"/>
              <a:t>Esimerkiksi </a:t>
            </a:r>
            <a:r>
              <a:rPr lang="fi-FI" dirty="0"/>
              <a:t>vakavasti loukkaantuneelle maksettavat korvaukset voivat olla 1-2 miljoonaa </a:t>
            </a:r>
            <a:r>
              <a:rPr lang="fi-FI" dirty="0" smtClean="0"/>
              <a:t>euroa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2013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Liikennevahinkojen lukumäärän kehitys 2005-2012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7794964" y="5076775"/>
            <a:ext cx="2556286" cy="15841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2" name="Tekstiruutu 11"/>
          <p:cNvSpPr txBox="1"/>
          <p:nvPr/>
        </p:nvSpPr>
        <p:spPr>
          <a:xfrm>
            <a:off x="7830970" y="5148783"/>
            <a:ext cx="2628298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Henkilövahinkojen lukumäärä on 1,25-kertaistunut 8 vuodessa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7866980" y="2180437"/>
            <a:ext cx="2556286" cy="1816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8" name="Tekstiruutu 17"/>
          <p:cNvSpPr txBox="1"/>
          <p:nvPr/>
        </p:nvSpPr>
        <p:spPr>
          <a:xfrm>
            <a:off x="7866984" y="2180438"/>
            <a:ext cx="2628298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Muiden kuin henkilövahinkojen lukumäärä on 1,1-kertaistunut 8 vuodessa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5" y="2137237"/>
            <a:ext cx="657031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uora nuoliyhdysviiva 13"/>
          <p:cNvCxnSpPr/>
          <p:nvPr/>
        </p:nvCxnSpPr>
        <p:spPr>
          <a:xfrm flipH="1" flipV="1">
            <a:off x="6453696" y="5054556"/>
            <a:ext cx="1269268" cy="8143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>
            <a:stCxn id="17" idx="1"/>
          </p:cNvCxnSpPr>
          <p:nvPr/>
        </p:nvCxnSpPr>
        <p:spPr>
          <a:xfrm flipH="1" flipV="1">
            <a:off x="6561706" y="2772520"/>
            <a:ext cx="1305274" cy="31602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670" y="972319"/>
            <a:ext cx="9624060" cy="986018"/>
          </a:xfrm>
        </p:spPr>
        <p:txBody>
          <a:bodyPr>
            <a:normAutofit/>
          </a:bodyPr>
          <a:lstStyle/>
          <a:p>
            <a:r>
              <a:rPr lang="fi-FI" dirty="0" smtClean="0"/>
              <a:t>Vaikeasti vammautuneiden ja kuolleiden sekä lievästi vammautuneiden henkilöiden lukumäärät 2005–2012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87" y="2224583"/>
            <a:ext cx="75533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11" y="1762513"/>
            <a:ext cx="5322194" cy="276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Aiheuttajakuljettajan sukupuoli vuonna 2012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140142" y="5508823"/>
            <a:ext cx="673495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fi-FI" sz="2400" dirty="0" smtClean="0"/>
              <a:t>Mieskuljettajien </a:t>
            </a:r>
            <a:r>
              <a:rPr lang="fi-FI" sz="2400" dirty="0"/>
              <a:t>aiheuttamissa </a:t>
            </a:r>
            <a:r>
              <a:rPr lang="fi-FI" sz="2400" dirty="0" smtClean="0"/>
              <a:t>vahingoissa osallisina n. 70 % </a:t>
            </a:r>
            <a:r>
              <a:rPr lang="fi-FI" sz="2400" dirty="0"/>
              <a:t>kaikista uhreista</a:t>
            </a:r>
            <a:endParaRPr lang="fi-FI" sz="2200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" y="1764407"/>
            <a:ext cx="511622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2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itys_FI_v1_10">
  <a:themeElements>
    <a:clrScheme name="LVK">
      <a:dk1>
        <a:sysClr val="windowText" lastClr="000000"/>
      </a:dk1>
      <a:lt1>
        <a:sysClr val="window" lastClr="FFFFFF"/>
      </a:lt1>
      <a:dk2>
        <a:srgbClr val="003F7B"/>
      </a:dk2>
      <a:lt2>
        <a:srgbClr val="EEECE1"/>
      </a:lt2>
      <a:accent1>
        <a:srgbClr val="0055A5"/>
      </a:accent1>
      <a:accent2>
        <a:srgbClr val="ABABAB"/>
      </a:accent2>
      <a:accent3>
        <a:srgbClr val="D89523"/>
      </a:accent3>
      <a:accent4>
        <a:srgbClr val="8194CA"/>
      </a:accent4>
      <a:accent5>
        <a:srgbClr val="575757"/>
      </a:accent5>
      <a:accent6>
        <a:srgbClr val="FDC388"/>
      </a:accent6>
      <a:hlink>
        <a:srgbClr val="4963AE"/>
      </a:hlink>
      <a:folHlink>
        <a:srgbClr val="0055A5"/>
      </a:folHlink>
    </a:clrScheme>
    <a:fontScheme name="LV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2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Välikuvia">
  <a:themeElements>
    <a:clrScheme name="LV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5A5"/>
      </a:accent1>
      <a:accent2>
        <a:srgbClr val="000000"/>
      </a:accent2>
      <a:accent3>
        <a:srgbClr val="D89523"/>
      </a:accent3>
      <a:accent4>
        <a:srgbClr val="8194CA"/>
      </a:accent4>
      <a:accent5>
        <a:srgbClr val="ABABAB"/>
      </a:accent5>
      <a:accent6>
        <a:srgbClr val="FDC388"/>
      </a:accent6>
      <a:hlink>
        <a:srgbClr val="0000FF"/>
      </a:hlink>
      <a:folHlink>
        <a:srgbClr val="800080"/>
      </a:folHlink>
    </a:clrScheme>
    <a:fontScheme name="LV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2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Esitys_FI_v1_10</Template>
  <TotalTime>5677</TotalTime>
  <Words>1808</Words>
  <Application>Microsoft Office PowerPoint</Application>
  <PresentationFormat>Mukautettu</PresentationFormat>
  <Paragraphs>372</Paragraphs>
  <Slides>49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49</vt:i4>
      </vt:variant>
    </vt:vector>
  </HeadingPairs>
  <TitlesOfParts>
    <vt:vector size="51" baseType="lpstr">
      <vt:lpstr>Esitys_FI_v1_10</vt:lpstr>
      <vt:lpstr>Välikuvia</vt:lpstr>
      <vt:lpstr>Kalvosarja nuorten kuljettajien ajo-opetukseen 2013</vt:lpstr>
      <vt:lpstr>Sisältö</vt:lpstr>
      <vt:lpstr>Liikennevakuutuskeskuksen tehtävät lyhyesti</vt:lpstr>
      <vt:lpstr>Liikennevakuutuksesta korvatut vahingot</vt:lpstr>
      <vt:lpstr>Lakisääteisestä liikennevakuutuksesta korvatut vahingot 2012</vt:lpstr>
      <vt:lpstr>Liikennevakuutuskorvausten epääminen/alentaminen</vt:lpstr>
      <vt:lpstr>Liikennevahinkojen lukumäärän kehitys 2005-2012</vt:lpstr>
      <vt:lpstr>Vaikeasti vammautuneiden ja kuolleiden sekä lievästi vammautuneiden henkilöiden lukumäärät 2005–2012 </vt:lpstr>
      <vt:lpstr>Aiheuttajakuljettajan sukupuoli vuonna 2012</vt:lpstr>
      <vt:lpstr>Aiheuttajakuljettajan ikä vuonna 2012</vt:lpstr>
      <vt:lpstr>Vuosina 2007–2012 ensimmäisen ajokortin saaneiden kuljettajien vuonna 2012 aiheuttamien vahinkojen lukumäärät</vt:lpstr>
      <vt:lpstr>Pysäköintialuevahingot</vt:lpstr>
      <vt:lpstr>Pysäköintialuevahingot</vt:lpstr>
      <vt:lpstr>VALT:in vinkkicorneri - pysäköintialueet</vt:lpstr>
      <vt:lpstr>Liikenneonnettomuuksien tutkijalautakunnat – kuolemaan johtaneet moottoriajoneuvo-onnettomuudet</vt:lpstr>
      <vt:lpstr>Onnettomuuksien ja niissä kuolleiden tai vammautuneiden henkilöiden lukumäärä vuosina 1993–2012 </vt:lpstr>
      <vt:lpstr>Onnettomuustyyppi vuosina 1993-2012</vt:lpstr>
      <vt:lpstr>Yleistä onnettomuuksista</vt:lpstr>
      <vt:lpstr>Aiheuttajakuljettajan ikä vuosina 1993–2012</vt:lpstr>
      <vt:lpstr>Aiheuttajakuljettajan veren alkoholipitoisuus ja ylinopeus vuosina 1993–2012 </vt:lpstr>
      <vt:lpstr>Turvavyön käyttämättömyys vuosina 1993–2012</vt:lpstr>
      <vt:lpstr>Alle 25-vuotiaiden aiheuttajakuljettajien riskit</vt:lpstr>
      <vt:lpstr>Liikenneonnettomuuksien tutkijalautakunnat - Onnettomuuscase 1: Peräänajo ruuhkassa</vt:lpstr>
      <vt:lpstr>Taustatiedot</vt:lpstr>
      <vt:lpstr>A-osallinen - kokematon kuljettaja</vt:lpstr>
      <vt:lpstr>A-osallinen - kokematon kuljettaja</vt:lpstr>
      <vt:lpstr>Ajoneuvojono - peräänajo</vt:lpstr>
      <vt:lpstr>Moottoripyöräilijä</vt:lpstr>
      <vt:lpstr>Moottoripyöräilijä</vt:lpstr>
      <vt:lpstr>Onnettomuuden riskitekijät</vt:lpstr>
      <vt:lpstr>Miten onnettomuus olisi voitu estää?</vt:lpstr>
      <vt:lpstr>VALT:in faktacorneri - ketjukolarit</vt:lpstr>
      <vt:lpstr>VALT:in vinkkicorneri - ruuhkassa ajaminen</vt:lpstr>
      <vt:lpstr>Liikenneonnettomuuksien tutkijalautakunnat - Onnettomuuscase 2: Väsymys</vt:lpstr>
      <vt:lpstr>Taustatiedot</vt:lpstr>
      <vt:lpstr>Onnettomuuspaikka - A-osallisen tulosuunta </vt:lpstr>
      <vt:lpstr>A-osallinen - väsymys</vt:lpstr>
      <vt:lpstr>A-osallinen - ajoneuvon vauriot</vt:lpstr>
      <vt:lpstr>B-osallinen</vt:lpstr>
      <vt:lpstr>Onnettomuuden riskitekijät</vt:lpstr>
      <vt:lpstr>Miten onnettomuus olisi voitu estää?</vt:lpstr>
      <vt:lpstr>VALT:in faktacorneri - väsymys</vt:lpstr>
      <vt:lpstr>VALT:in vinkkicorneri -väsymys</vt:lpstr>
      <vt:lpstr>Maksimoi turvallisuustekijät</vt:lpstr>
      <vt:lpstr>Autosi turvallisuus</vt:lpstr>
      <vt:lpstr>Suomen yleisimpien käytettyjen automallien turvallisuus -esite</vt:lpstr>
      <vt:lpstr>Passiivinen turvallisuus</vt:lpstr>
      <vt:lpstr>Aktiivinen turvallisuus</vt:lpstr>
      <vt:lpstr>PowerPoint-esitys</vt:lpstr>
    </vt:vector>
  </TitlesOfParts>
  <Company>VAKES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Kuvasarja autokouluille</dc:title>
  <dc:creator>Nummelin Ilkka</dc:creator>
  <cp:lastModifiedBy>Nummelin Ilkka</cp:lastModifiedBy>
  <cp:revision>585</cp:revision>
  <cp:lastPrinted>2013-01-28T11:22:54Z</cp:lastPrinted>
  <dcterms:created xsi:type="dcterms:W3CDTF">2012-12-27T12:51:17Z</dcterms:created>
  <dcterms:modified xsi:type="dcterms:W3CDTF">2014-03-25T13:55:31Z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RISNextLink">
    <vt:lpwstr>http://fikka/idx/Fikka/FI/dcobject/dcdialog.dcw?id=304537</vt:lpwstr>
  </property>
  <property fmtid="{D5CDD505-2E9C-101B-9397-08002B2CF9AE}" pid="3" name="_MarkAsFinal">
    <vt:bool>true</vt:bool>
  </property>
</Properties>
</file>